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92" r:id="rId5"/>
    <p:sldId id="569" r:id="rId6"/>
    <p:sldId id="570" r:id="rId7"/>
    <p:sldId id="271" r:id="rId8"/>
    <p:sldId id="572" r:id="rId9"/>
    <p:sldId id="310" r:id="rId10"/>
    <p:sldId id="561" r:id="rId11"/>
    <p:sldId id="573" r:id="rId12"/>
    <p:sldId id="520" r:id="rId13"/>
    <p:sldId id="304" r:id="rId14"/>
    <p:sldId id="576" r:id="rId15"/>
    <p:sldId id="272" r:id="rId16"/>
    <p:sldId id="521" r:id="rId17"/>
    <p:sldId id="525" r:id="rId18"/>
    <p:sldId id="322" r:id="rId19"/>
    <p:sldId id="577" r:id="rId20"/>
    <p:sldId id="308" r:id="rId21"/>
    <p:sldId id="578" r:id="rId22"/>
    <p:sldId id="579" r:id="rId23"/>
  </p:sldIdLst>
  <p:sldSz cx="9144000" cy="5143500" type="screen16x9"/>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rine Seierstad" initials="CS" lastIdx="1" clrIdx="0">
    <p:extLst>
      <p:ext uri="{19B8F6BF-5375-455C-9EA6-DF929625EA0E}">
        <p15:presenceInfo xmlns:p15="http://schemas.microsoft.com/office/powerpoint/2012/main" userId="S-1-5-21-2154340903-988353565-70429598-474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9" autoAdjust="0"/>
    <p:restoredTop sz="74900" autoAdjust="0"/>
  </p:normalViewPr>
  <p:slideViewPr>
    <p:cSldViewPr snapToGrid="0" snapToObjects="1">
      <p:cViewPr varScale="1">
        <p:scale>
          <a:sx n="81" d="100"/>
          <a:sy n="81" d="100"/>
        </p:scale>
        <p:origin x="1392" y="6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Multiple directorships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4.5983949847995621E-2"/>
          <c:y val="0.12618973123044283"/>
          <c:w val="0.93291293264600916"/>
          <c:h val="0.66437397160217371"/>
        </c:manualLayout>
      </c:layout>
      <c:lineChart>
        <c:grouping val="standard"/>
        <c:varyColors val="0"/>
        <c:ser>
          <c:idx val="0"/>
          <c:order val="0"/>
          <c:tx>
            <c:strRef>
              <c:f>'New diagrams'!$A$5</c:f>
              <c:strCache>
                <c:ptCount val="1"/>
                <c:pt idx="0">
                  <c:v>Women with more than 3 directorships</c:v>
                </c:pt>
              </c:strCache>
            </c:strRef>
          </c:tx>
          <c:spPr>
            <a:ln w="28575" cap="rnd">
              <a:solidFill>
                <a:schemeClr val="tx1"/>
              </a:solidFill>
              <a:round/>
            </a:ln>
            <a:effectLst/>
          </c:spPr>
          <c:marker>
            <c:symbol val="none"/>
          </c:marker>
          <c:cat>
            <c:numRef>
              <c:f>'New diagrams'!$B$4:$P$4</c:f>
              <c:numCache>
                <c:formatCode>General</c:formatCode>
                <c:ptCount val="1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numCache>
            </c:numRef>
          </c:cat>
          <c:val>
            <c:numRef>
              <c:f>'New diagrams'!$B$5:$P$5</c:f>
              <c:numCache>
                <c:formatCode>General</c:formatCode>
                <c:ptCount val="15"/>
                <c:pt idx="4">
                  <c:v>7</c:v>
                </c:pt>
                <c:pt idx="5">
                  <c:v>11</c:v>
                </c:pt>
                <c:pt idx="6">
                  <c:v>16</c:v>
                </c:pt>
                <c:pt idx="7">
                  <c:v>15</c:v>
                </c:pt>
                <c:pt idx="8">
                  <c:v>13</c:v>
                </c:pt>
                <c:pt idx="9">
                  <c:v>11</c:v>
                </c:pt>
                <c:pt idx="10">
                  <c:v>9</c:v>
                </c:pt>
                <c:pt idx="11">
                  <c:v>6</c:v>
                </c:pt>
                <c:pt idx="12">
                  <c:v>6</c:v>
                </c:pt>
                <c:pt idx="13">
                  <c:v>5</c:v>
                </c:pt>
                <c:pt idx="14">
                  <c:v>6</c:v>
                </c:pt>
              </c:numCache>
            </c:numRef>
          </c:val>
          <c:smooth val="0"/>
          <c:extLst>
            <c:ext xmlns:c16="http://schemas.microsoft.com/office/drawing/2014/chart" uri="{C3380CC4-5D6E-409C-BE32-E72D297353CC}">
              <c16:uniqueId val="{00000000-8DA0-4C9C-A34C-26530CCA61AE}"/>
            </c:ext>
          </c:extLst>
        </c:ser>
        <c:ser>
          <c:idx val="1"/>
          <c:order val="1"/>
          <c:tx>
            <c:strRef>
              <c:f>'New diagrams'!$A$6</c:f>
              <c:strCache>
                <c:ptCount val="1"/>
                <c:pt idx="0">
                  <c:v>Men with more than 3 directorships</c:v>
                </c:pt>
              </c:strCache>
            </c:strRef>
          </c:tx>
          <c:spPr>
            <a:ln w="28575" cap="rnd">
              <a:solidFill>
                <a:schemeClr val="tx1"/>
              </a:solidFill>
              <a:prstDash val="dash"/>
              <a:round/>
            </a:ln>
            <a:effectLst/>
          </c:spPr>
          <c:marker>
            <c:symbol val="none"/>
          </c:marker>
          <c:cat>
            <c:numRef>
              <c:f>'New diagrams'!$B$4:$P$4</c:f>
              <c:numCache>
                <c:formatCode>General</c:formatCode>
                <c:ptCount val="1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numCache>
            </c:numRef>
          </c:cat>
          <c:val>
            <c:numRef>
              <c:f>'New diagrams'!$B$6:$P$6</c:f>
              <c:numCache>
                <c:formatCode>General</c:formatCode>
                <c:ptCount val="15"/>
                <c:pt idx="4">
                  <c:v>19</c:v>
                </c:pt>
                <c:pt idx="5">
                  <c:v>16</c:v>
                </c:pt>
                <c:pt idx="6">
                  <c:v>8</c:v>
                </c:pt>
                <c:pt idx="7">
                  <c:v>6</c:v>
                </c:pt>
                <c:pt idx="8">
                  <c:v>5</c:v>
                </c:pt>
                <c:pt idx="9">
                  <c:v>4</c:v>
                </c:pt>
                <c:pt idx="10">
                  <c:v>4</c:v>
                </c:pt>
                <c:pt idx="11">
                  <c:v>3</c:v>
                </c:pt>
                <c:pt idx="12">
                  <c:v>3</c:v>
                </c:pt>
                <c:pt idx="13">
                  <c:v>2</c:v>
                </c:pt>
                <c:pt idx="14">
                  <c:v>3</c:v>
                </c:pt>
              </c:numCache>
            </c:numRef>
          </c:val>
          <c:smooth val="0"/>
          <c:extLst>
            <c:ext xmlns:c16="http://schemas.microsoft.com/office/drawing/2014/chart" uri="{C3380CC4-5D6E-409C-BE32-E72D297353CC}">
              <c16:uniqueId val="{00000001-8DA0-4C9C-A34C-26530CCA61AE}"/>
            </c:ext>
          </c:extLst>
        </c:ser>
        <c:ser>
          <c:idx val="2"/>
          <c:order val="2"/>
          <c:tx>
            <c:strRef>
              <c:f>'New diagrams'!$A$7</c:f>
              <c:strCache>
                <c:ptCount val="1"/>
                <c:pt idx="0">
                  <c:v>Maximum directorships held by a single director</c:v>
                </c:pt>
              </c:strCache>
            </c:strRef>
          </c:tx>
          <c:spPr>
            <a:ln w="19050" cap="rnd">
              <a:solidFill>
                <a:schemeClr val="tx1"/>
              </a:solidFill>
              <a:prstDash val="sysDash"/>
              <a:round/>
            </a:ln>
            <a:effectLst/>
          </c:spPr>
          <c:marker>
            <c:symbol val="none"/>
          </c:marker>
          <c:cat>
            <c:numRef>
              <c:f>'New diagrams'!$B$4:$P$4</c:f>
              <c:numCache>
                <c:formatCode>General</c:formatCode>
                <c:ptCount val="1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numCache>
            </c:numRef>
          </c:cat>
          <c:val>
            <c:numRef>
              <c:f>'New diagrams'!$B$7:$P$7</c:f>
              <c:numCache>
                <c:formatCode>General</c:formatCode>
                <c:ptCount val="15"/>
                <c:pt idx="0">
                  <c:v>4</c:v>
                </c:pt>
                <c:pt idx="1">
                  <c:v>4</c:v>
                </c:pt>
                <c:pt idx="2">
                  <c:v>4</c:v>
                </c:pt>
                <c:pt idx="3">
                  <c:v>5</c:v>
                </c:pt>
                <c:pt idx="4">
                  <c:v>7</c:v>
                </c:pt>
                <c:pt idx="5">
                  <c:v>8</c:v>
                </c:pt>
                <c:pt idx="6">
                  <c:v>9</c:v>
                </c:pt>
                <c:pt idx="7">
                  <c:v>7</c:v>
                </c:pt>
                <c:pt idx="8">
                  <c:v>7</c:v>
                </c:pt>
                <c:pt idx="9">
                  <c:v>7</c:v>
                </c:pt>
                <c:pt idx="10">
                  <c:v>6</c:v>
                </c:pt>
                <c:pt idx="11">
                  <c:v>5</c:v>
                </c:pt>
                <c:pt idx="12">
                  <c:v>5</c:v>
                </c:pt>
                <c:pt idx="13">
                  <c:v>5</c:v>
                </c:pt>
                <c:pt idx="14">
                  <c:v>5</c:v>
                </c:pt>
              </c:numCache>
            </c:numRef>
          </c:val>
          <c:smooth val="0"/>
          <c:extLst>
            <c:ext xmlns:c16="http://schemas.microsoft.com/office/drawing/2014/chart" uri="{C3380CC4-5D6E-409C-BE32-E72D297353CC}">
              <c16:uniqueId val="{00000002-8DA0-4C9C-A34C-26530CCA61AE}"/>
            </c:ext>
          </c:extLst>
        </c:ser>
        <c:dLbls>
          <c:showLegendKey val="0"/>
          <c:showVal val="0"/>
          <c:showCatName val="0"/>
          <c:showSerName val="0"/>
          <c:showPercent val="0"/>
          <c:showBubbleSize val="0"/>
        </c:dLbls>
        <c:smooth val="0"/>
        <c:axId val="376915656"/>
        <c:axId val="376913696"/>
      </c:lineChart>
      <c:catAx>
        <c:axId val="37691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76913696"/>
        <c:crosses val="autoZero"/>
        <c:auto val="1"/>
        <c:lblAlgn val="ctr"/>
        <c:lblOffset val="100"/>
        <c:noMultiLvlLbl val="0"/>
      </c:catAx>
      <c:valAx>
        <c:axId val="37691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76915656"/>
        <c:crosses val="autoZero"/>
        <c:crossBetween val="between"/>
      </c:valAx>
      <c:spPr>
        <a:noFill/>
        <a:ln>
          <a:noFill/>
        </a:ln>
        <a:effectLst/>
      </c:spPr>
    </c:plotArea>
    <c:legend>
      <c:legendPos val="b"/>
      <c:layout>
        <c:manualLayout>
          <c:xMode val="edge"/>
          <c:yMode val="edge"/>
          <c:x val="3.8579013209433466E-2"/>
          <c:y val="0.87747260950179395"/>
          <c:w val="0.92451064379194992"/>
          <c:h val="0.110344096896144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E3B07A-352F-4FF1-BF97-75268C256226}"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GB"/>
        </a:p>
      </dgm:t>
    </dgm:pt>
    <dgm:pt modelId="{C55F62E0-5D8F-490E-8647-ACEDAC999156}">
      <dgm:prSet phldrT="[Text]"/>
      <dgm:spPr/>
      <dgm:t>
        <a:bodyPr/>
        <a:lstStyle/>
        <a:p>
          <a:r>
            <a:rPr lang="en-GB" dirty="0"/>
            <a:t>Economic capital</a:t>
          </a:r>
        </a:p>
      </dgm:t>
    </dgm:pt>
    <dgm:pt modelId="{2A82F90C-743B-4B08-92AD-8272D5164B06}" type="parTrans" cxnId="{CC5C990C-322E-45DD-8701-6FF393C7215C}">
      <dgm:prSet/>
      <dgm:spPr/>
      <dgm:t>
        <a:bodyPr/>
        <a:lstStyle/>
        <a:p>
          <a:endParaRPr lang="en-GB"/>
        </a:p>
      </dgm:t>
    </dgm:pt>
    <dgm:pt modelId="{36C06F36-28E8-4410-8972-84003B075BD4}" type="sibTrans" cxnId="{CC5C990C-322E-45DD-8701-6FF393C7215C}">
      <dgm:prSet/>
      <dgm:spPr/>
      <dgm:t>
        <a:bodyPr/>
        <a:lstStyle/>
        <a:p>
          <a:endParaRPr lang="en-GB"/>
        </a:p>
      </dgm:t>
    </dgm:pt>
    <dgm:pt modelId="{4F0B95E7-14DC-49CB-8194-1FA5CCAFE4D4}">
      <dgm:prSet phldrT="[Text]"/>
      <dgm:spPr/>
      <dgm:t>
        <a:bodyPr/>
        <a:lstStyle/>
        <a:p>
          <a:r>
            <a:rPr lang="en-GB" dirty="0"/>
            <a:t>Cultural capital</a:t>
          </a:r>
        </a:p>
      </dgm:t>
    </dgm:pt>
    <dgm:pt modelId="{48816B69-CBA4-4CD4-A05A-ABF3E06A3B49}" type="parTrans" cxnId="{D4EEA001-FF13-445D-AA7D-D1909A7D9C59}">
      <dgm:prSet/>
      <dgm:spPr/>
      <dgm:t>
        <a:bodyPr/>
        <a:lstStyle/>
        <a:p>
          <a:endParaRPr lang="en-GB"/>
        </a:p>
      </dgm:t>
    </dgm:pt>
    <dgm:pt modelId="{9649D087-1C0D-4762-94D4-D2754535D223}" type="sibTrans" cxnId="{D4EEA001-FF13-445D-AA7D-D1909A7D9C59}">
      <dgm:prSet/>
      <dgm:spPr/>
      <dgm:t>
        <a:bodyPr/>
        <a:lstStyle/>
        <a:p>
          <a:endParaRPr lang="en-GB"/>
        </a:p>
      </dgm:t>
    </dgm:pt>
    <dgm:pt modelId="{07D956FE-D198-426C-9EA8-3D7E5E9BA7BD}">
      <dgm:prSet phldrT="[Text]"/>
      <dgm:spPr/>
      <dgm:t>
        <a:bodyPr/>
        <a:lstStyle/>
        <a:p>
          <a:r>
            <a:rPr lang="en-GB" dirty="0"/>
            <a:t>Social capital</a:t>
          </a:r>
        </a:p>
      </dgm:t>
    </dgm:pt>
    <dgm:pt modelId="{64BFB3A6-A54C-4F3E-8998-036E77BCC36E}" type="parTrans" cxnId="{81133988-4A98-457E-BDA0-05280CD0B7A3}">
      <dgm:prSet/>
      <dgm:spPr/>
      <dgm:t>
        <a:bodyPr/>
        <a:lstStyle/>
        <a:p>
          <a:endParaRPr lang="en-GB"/>
        </a:p>
      </dgm:t>
    </dgm:pt>
    <dgm:pt modelId="{2906F94C-E657-4DFC-A91F-87541AC80422}" type="sibTrans" cxnId="{81133988-4A98-457E-BDA0-05280CD0B7A3}">
      <dgm:prSet/>
      <dgm:spPr/>
      <dgm:t>
        <a:bodyPr/>
        <a:lstStyle/>
        <a:p>
          <a:endParaRPr lang="en-GB"/>
        </a:p>
      </dgm:t>
    </dgm:pt>
    <dgm:pt modelId="{0BBA14D0-4921-4F89-A3E0-B105C2EA6259}">
      <dgm:prSet phldrT="[Text]"/>
      <dgm:spPr/>
      <dgm:t>
        <a:bodyPr/>
        <a:lstStyle/>
        <a:p>
          <a:r>
            <a:rPr lang="en-GB" dirty="0"/>
            <a:t>Symbolic capital</a:t>
          </a:r>
        </a:p>
      </dgm:t>
    </dgm:pt>
    <dgm:pt modelId="{BBA205B6-B4AE-49D1-A4F7-748537400A61}" type="parTrans" cxnId="{D1E7312B-60A3-46C6-B5F3-5BD36335C30E}">
      <dgm:prSet/>
      <dgm:spPr/>
      <dgm:t>
        <a:bodyPr/>
        <a:lstStyle/>
        <a:p>
          <a:endParaRPr lang="en-GB"/>
        </a:p>
      </dgm:t>
    </dgm:pt>
    <dgm:pt modelId="{1DDB3F25-D5BB-4C01-8DB7-565EC8C2D477}" type="sibTrans" cxnId="{D1E7312B-60A3-46C6-B5F3-5BD36335C30E}">
      <dgm:prSet/>
      <dgm:spPr/>
      <dgm:t>
        <a:bodyPr/>
        <a:lstStyle/>
        <a:p>
          <a:endParaRPr lang="en-GB"/>
        </a:p>
      </dgm:t>
    </dgm:pt>
    <dgm:pt modelId="{EC67D6A0-0B5B-4699-A1B6-1E4611F52C28}" type="pres">
      <dgm:prSet presAssocID="{45E3B07A-352F-4FF1-BF97-75268C256226}" presName="matrix" presStyleCnt="0">
        <dgm:presLayoutVars>
          <dgm:chMax val="1"/>
          <dgm:dir/>
          <dgm:resizeHandles val="exact"/>
        </dgm:presLayoutVars>
      </dgm:prSet>
      <dgm:spPr/>
    </dgm:pt>
    <dgm:pt modelId="{6B9BFC33-D665-4DC3-A2F4-EE796400424E}" type="pres">
      <dgm:prSet presAssocID="{45E3B07A-352F-4FF1-BF97-75268C256226}" presName="axisShape" presStyleLbl="bgShp" presStyleIdx="0" presStyleCnt="1"/>
      <dgm:spPr/>
    </dgm:pt>
    <dgm:pt modelId="{1297B7F3-A1F9-41E2-BBA4-77181CD3CA44}" type="pres">
      <dgm:prSet presAssocID="{45E3B07A-352F-4FF1-BF97-75268C256226}" presName="rect1" presStyleLbl="node1" presStyleIdx="0" presStyleCnt="4">
        <dgm:presLayoutVars>
          <dgm:chMax val="0"/>
          <dgm:chPref val="0"/>
          <dgm:bulletEnabled val="1"/>
        </dgm:presLayoutVars>
      </dgm:prSet>
      <dgm:spPr/>
    </dgm:pt>
    <dgm:pt modelId="{2A85EC74-8654-46E1-9291-6ACDDC9D7FF0}" type="pres">
      <dgm:prSet presAssocID="{45E3B07A-352F-4FF1-BF97-75268C256226}" presName="rect2" presStyleLbl="node1" presStyleIdx="1" presStyleCnt="4">
        <dgm:presLayoutVars>
          <dgm:chMax val="0"/>
          <dgm:chPref val="0"/>
          <dgm:bulletEnabled val="1"/>
        </dgm:presLayoutVars>
      </dgm:prSet>
      <dgm:spPr/>
    </dgm:pt>
    <dgm:pt modelId="{50DA0C2E-C61F-4E9D-A728-53E8124EA33A}" type="pres">
      <dgm:prSet presAssocID="{45E3B07A-352F-4FF1-BF97-75268C256226}" presName="rect3" presStyleLbl="node1" presStyleIdx="2" presStyleCnt="4">
        <dgm:presLayoutVars>
          <dgm:chMax val="0"/>
          <dgm:chPref val="0"/>
          <dgm:bulletEnabled val="1"/>
        </dgm:presLayoutVars>
      </dgm:prSet>
      <dgm:spPr/>
    </dgm:pt>
    <dgm:pt modelId="{4944A782-8B87-49EC-899B-63CF3EDCB61A}" type="pres">
      <dgm:prSet presAssocID="{45E3B07A-352F-4FF1-BF97-75268C256226}" presName="rect4" presStyleLbl="node1" presStyleIdx="3" presStyleCnt="4">
        <dgm:presLayoutVars>
          <dgm:chMax val="0"/>
          <dgm:chPref val="0"/>
          <dgm:bulletEnabled val="1"/>
        </dgm:presLayoutVars>
      </dgm:prSet>
      <dgm:spPr/>
    </dgm:pt>
  </dgm:ptLst>
  <dgm:cxnLst>
    <dgm:cxn modelId="{D4EEA001-FF13-445D-AA7D-D1909A7D9C59}" srcId="{45E3B07A-352F-4FF1-BF97-75268C256226}" destId="{4F0B95E7-14DC-49CB-8194-1FA5CCAFE4D4}" srcOrd="1" destOrd="0" parTransId="{48816B69-CBA4-4CD4-A05A-ABF3E06A3B49}" sibTransId="{9649D087-1C0D-4762-94D4-D2754535D223}"/>
    <dgm:cxn modelId="{CC5C990C-322E-45DD-8701-6FF393C7215C}" srcId="{45E3B07A-352F-4FF1-BF97-75268C256226}" destId="{C55F62E0-5D8F-490E-8647-ACEDAC999156}" srcOrd="0" destOrd="0" parTransId="{2A82F90C-743B-4B08-92AD-8272D5164B06}" sibTransId="{36C06F36-28E8-4410-8972-84003B075BD4}"/>
    <dgm:cxn modelId="{B50E3112-1C2C-4FC9-A05B-85A49E18E4E1}" type="presOf" srcId="{4F0B95E7-14DC-49CB-8194-1FA5CCAFE4D4}" destId="{2A85EC74-8654-46E1-9291-6ACDDC9D7FF0}" srcOrd="0" destOrd="0" presId="urn:microsoft.com/office/officeart/2005/8/layout/matrix2"/>
    <dgm:cxn modelId="{C654DC1F-9E63-43F2-987C-BBE7AC432ED9}" type="presOf" srcId="{07D956FE-D198-426C-9EA8-3D7E5E9BA7BD}" destId="{50DA0C2E-C61F-4E9D-A728-53E8124EA33A}" srcOrd="0" destOrd="0" presId="urn:microsoft.com/office/officeart/2005/8/layout/matrix2"/>
    <dgm:cxn modelId="{D1E7312B-60A3-46C6-B5F3-5BD36335C30E}" srcId="{45E3B07A-352F-4FF1-BF97-75268C256226}" destId="{0BBA14D0-4921-4F89-A3E0-B105C2EA6259}" srcOrd="3" destOrd="0" parTransId="{BBA205B6-B4AE-49D1-A4F7-748537400A61}" sibTransId="{1DDB3F25-D5BB-4C01-8DB7-565EC8C2D477}"/>
    <dgm:cxn modelId="{81133988-4A98-457E-BDA0-05280CD0B7A3}" srcId="{45E3B07A-352F-4FF1-BF97-75268C256226}" destId="{07D956FE-D198-426C-9EA8-3D7E5E9BA7BD}" srcOrd="2" destOrd="0" parTransId="{64BFB3A6-A54C-4F3E-8998-036E77BCC36E}" sibTransId="{2906F94C-E657-4DFC-A91F-87541AC80422}"/>
    <dgm:cxn modelId="{BC602991-7358-4AAA-97B9-F5A2994A71B6}" type="presOf" srcId="{45E3B07A-352F-4FF1-BF97-75268C256226}" destId="{EC67D6A0-0B5B-4699-A1B6-1E4611F52C28}" srcOrd="0" destOrd="0" presId="urn:microsoft.com/office/officeart/2005/8/layout/matrix2"/>
    <dgm:cxn modelId="{9B0B8EA3-C4F2-47A8-90FA-51DFEF4D8915}" type="presOf" srcId="{0BBA14D0-4921-4F89-A3E0-B105C2EA6259}" destId="{4944A782-8B87-49EC-899B-63CF3EDCB61A}" srcOrd="0" destOrd="0" presId="urn:microsoft.com/office/officeart/2005/8/layout/matrix2"/>
    <dgm:cxn modelId="{DFB586F3-A995-4411-BAA1-774114D0DD81}" type="presOf" srcId="{C55F62E0-5D8F-490E-8647-ACEDAC999156}" destId="{1297B7F3-A1F9-41E2-BBA4-77181CD3CA44}" srcOrd="0" destOrd="0" presId="urn:microsoft.com/office/officeart/2005/8/layout/matrix2"/>
    <dgm:cxn modelId="{B8521306-0385-4017-89C4-657C21EEB47B}" type="presParOf" srcId="{EC67D6A0-0B5B-4699-A1B6-1E4611F52C28}" destId="{6B9BFC33-D665-4DC3-A2F4-EE796400424E}" srcOrd="0" destOrd="0" presId="urn:microsoft.com/office/officeart/2005/8/layout/matrix2"/>
    <dgm:cxn modelId="{5FE13C29-E263-4E27-B86A-F05CB0A3EDCE}" type="presParOf" srcId="{EC67D6A0-0B5B-4699-A1B6-1E4611F52C28}" destId="{1297B7F3-A1F9-41E2-BBA4-77181CD3CA44}" srcOrd="1" destOrd="0" presId="urn:microsoft.com/office/officeart/2005/8/layout/matrix2"/>
    <dgm:cxn modelId="{E41F0510-AABD-442E-B607-A18D462824CD}" type="presParOf" srcId="{EC67D6A0-0B5B-4699-A1B6-1E4611F52C28}" destId="{2A85EC74-8654-46E1-9291-6ACDDC9D7FF0}" srcOrd="2" destOrd="0" presId="urn:microsoft.com/office/officeart/2005/8/layout/matrix2"/>
    <dgm:cxn modelId="{4710B927-F21F-466F-A45F-E3F2C504836D}" type="presParOf" srcId="{EC67D6A0-0B5B-4699-A1B6-1E4611F52C28}" destId="{50DA0C2E-C61F-4E9D-A728-53E8124EA33A}" srcOrd="3" destOrd="0" presId="urn:microsoft.com/office/officeart/2005/8/layout/matrix2"/>
    <dgm:cxn modelId="{9CB7FB7D-EB3A-457A-8B80-B81C64B776DB}" type="presParOf" srcId="{EC67D6A0-0B5B-4699-A1B6-1E4611F52C28}" destId="{4944A782-8B87-49EC-899B-63CF3EDCB61A}"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9BFC33-D665-4DC3-A2F4-EE796400424E}">
      <dsp:nvSpPr>
        <dsp:cNvPr id="0" name=""/>
        <dsp:cNvSpPr/>
      </dsp:nvSpPr>
      <dsp:spPr>
        <a:xfrm>
          <a:off x="700463" y="0"/>
          <a:ext cx="2405940" cy="240594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97B7F3-A1F9-41E2-BBA4-77181CD3CA44}">
      <dsp:nvSpPr>
        <dsp:cNvPr id="0" name=""/>
        <dsp:cNvSpPr/>
      </dsp:nvSpPr>
      <dsp:spPr>
        <a:xfrm>
          <a:off x="856849" y="156386"/>
          <a:ext cx="962376" cy="96237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Economic capital</a:t>
          </a:r>
        </a:p>
      </dsp:txBody>
      <dsp:txXfrm>
        <a:off x="903828" y="203365"/>
        <a:ext cx="868418" cy="868418"/>
      </dsp:txXfrm>
    </dsp:sp>
    <dsp:sp modelId="{2A85EC74-8654-46E1-9291-6ACDDC9D7FF0}">
      <dsp:nvSpPr>
        <dsp:cNvPr id="0" name=""/>
        <dsp:cNvSpPr/>
      </dsp:nvSpPr>
      <dsp:spPr>
        <a:xfrm>
          <a:off x="1987641" y="156386"/>
          <a:ext cx="962376" cy="96237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Cultural capital</a:t>
          </a:r>
        </a:p>
      </dsp:txBody>
      <dsp:txXfrm>
        <a:off x="2034620" y="203365"/>
        <a:ext cx="868418" cy="868418"/>
      </dsp:txXfrm>
    </dsp:sp>
    <dsp:sp modelId="{50DA0C2E-C61F-4E9D-A728-53E8124EA33A}">
      <dsp:nvSpPr>
        <dsp:cNvPr id="0" name=""/>
        <dsp:cNvSpPr/>
      </dsp:nvSpPr>
      <dsp:spPr>
        <a:xfrm>
          <a:off x="856849" y="1287177"/>
          <a:ext cx="962376" cy="96237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Social capital</a:t>
          </a:r>
        </a:p>
      </dsp:txBody>
      <dsp:txXfrm>
        <a:off x="903828" y="1334156"/>
        <a:ext cx="868418" cy="868418"/>
      </dsp:txXfrm>
    </dsp:sp>
    <dsp:sp modelId="{4944A782-8B87-49EC-899B-63CF3EDCB61A}">
      <dsp:nvSpPr>
        <dsp:cNvPr id="0" name=""/>
        <dsp:cNvSpPr/>
      </dsp:nvSpPr>
      <dsp:spPr>
        <a:xfrm>
          <a:off x="1987641" y="1287177"/>
          <a:ext cx="962376" cy="96237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Symbolic capital</a:t>
          </a:r>
        </a:p>
      </dsp:txBody>
      <dsp:txXfrm>
        <a:off x="2034620" y="1334156"/>
        <a:ext cx="868418" cy="868418"/>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EA694C94-2B3A-D346-AF10-36D0B4FBF06C}" type="datetime1">
              <a:rPr lang="en-US" smtClean="0"/>
              <a:t>9/18/2024</a:t>
            </a:fld>
            <a:endParaRPr lang="nb-NO"/>
          </a:p>
        </p:txBody>
      </p:sp>
      <p:sp>
        <p:nvSpPr>
          <p:cNvPr id="4" name="Footer Placehold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49933263-C1CE-E34A-AD46-7ADCC4573628}" type="slidenum">
              <a:rPr lang="nb-NO" smtClean="0"/>
              <a:t>‹#›</a:t>
            </a:fld>
            <a:endParaRPr lang="nb-NO"/>
          </a:p>
        </p:txBody>
      </p:sp>
    </p:spTree>
    <p:extLst>
      <p:ext uri="{BB962C8B-B14F-4D97-AF65-F5344CB8AC3E}">
        <p14:creationId xmlns:p14="http://schemas.microsoft.com/office/powerpoint/2010/main" val="12121099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14E11AC1-2FAF-7440-BD3C-3A655E423EDE}" type="datetime1">
              <a:rPr lang="en-US" smtClean="0"/>
              <a:t>9/18/2024</a:t>
            </a:fld>
            <a:endParaRPr lang="nb-NO"/>
          </a:p>
        </p:txBody>
      </p:sp>
      <p:sp>
        <p:nvSpPr>
          <p:cNvPr id="4" name="Slide Image Placeholder 3"/>
          <p:cNvSpPr>
            <a:spLocks noGrp="1" noRot="1" noChangeAspect="1"/>
          </p:cNvSpPr>
          <p:nvPr>
            <p:ph type="sldImg" idx="2"/>
          </p:nvPr>
        </p:nvSpPr>
        <p:spPr>
          <a:xfrm>
            <a:off x="42863" y="739775"/>
            <a:ext cx="6583362" cy="3703638"/>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BE5E6AF7-0F88-4448-99BD-1AC252BB1A7B}" type="slidenum">
              <a:rPr lang="nb-NO" smtClean="0"/>
              <a:t>‹#›</a:t>
            </a:fld>
            <a:endParaRPr lang="nb-NO"/>
          </a:p>
        </p:txBody>
      </p:sp>
    </p:spTree>
    <p:extLst>
      <p:ext uri="{BB962C8B-B14F-4D97-AF65-F5344CB8AC3E}">
        <p14:creationId xmlns:p14="http://schemas.microsoft.com/office/powerpoint/2010/main" val="32985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BE5E6AF7-0F88-4448-99BD-1AC252BB1A7B}" type="slidenum">
              <a:rPr lang="nb-NO" smtClean="0"/>
              <a:t>1</a:t>
            </a:fld>
            <a:endParaRPr lang="nb-NO"/>
          </a:p>
        </p:txBody>
      </p:sp>
    </p:spTree>
    <p:extLst>
      <p:ext uri="{BB962C8B-B14F-4D97-AF65-F5344CB8AC3E}">
        <p14:creationId xmlns:p14="http://schemas.microsoft.com/office/powerpoint/2010/main" val="1661807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2</a:t>
            </a:fld>
            <a:endParaRPr lang="nb-NO"/>
          </a:p>
        </p:txBody>
      </p:sp>
    </p:spTree>
    <p:extLst>
      <p:ext uri="{BB962C8B-B14F-4D97-AF65-F5344CB8AC3E}">
        <p14:creationId xmlns:p14="http://schemas.microsoft.com/office/powerpoint/2010/main" val="14113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3</a:t>
            </a:fld>
            <a:endParaRPr lang="nb-NO"/>
          </a:p>
        </p:txBody>
      </p:sp>
    </p:spTree>
    <p:extLst>
      <p:ext uri="{BB962C8B-B14F-4D97-AF65-F5344CB8AC3E}">
        <p14:creationId xmlns:p14="http://schemas.microsoft.com/office/powerpoint/2010/main" val="20978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4</a:t>
            </a:fld>
            <a:endParaRPr lang="nb-NO"/>
          </a:p>
        </p:txBody>
      </p:sp>
    </p:spTree>
    <p:extLst>
      <p:ext uri="{BB962C8B-B14F-4D97-AF65-F5344CB8AC3E}">
        <p14:creationId xmlns:p14="http://schemas.microsoft.com/office/powerpoint/2010/main" val="158358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5</a:t>
            </a:fld>
            <a:endParaRPr lang="nb-NO"/>
          </a:p>
        </p:txBody>
      </p:sp>
    </p:spTree>
    <p:extLst>
      <p:ext uri="{BB962C8B-B14F-4D97-AF65-F5344CB8AC3E}">
        <p14:creationId xmlns:p14="http://schemas.microsoft.com/office/powerpoint/2010/main" val="4188712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065698-BA20-4303-A1B1-81E821AB1C45}" type="slidenum">
              <a:rPr lang="en-GB" smtClean="0"/>
              <a:t>6</a:t>
            </a:fld>
            <a:endParaRPr lang="en-GB" dirty="0"/>
          </a:p>
        </p:txBody>
      </p:sp>
    </p:spTree>
    <p:extLst>
      <p:ext uri="{BB962C8B-B14F-4D97-AF65-F5344CB8AC3E}">
        <p14:creationId xmlns:p14="http://schemas.microsoft.com/office/powerpoint/2010/main" val="283342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E5E6AF7-0F88-4448-99BD-1AC252BB1A7B}" type="slidenum">
              <a:rPr lang="nb-NO" smtClean="0"/>
              <a:t>7</a:t>
            </a:fld>
            <a:endParaRPr lang="nb-NO"/>
          </a:p>
        </p:txBody>
      </p:sp>
    </p:spTree>
    <p:extLst>
      <p:ext uri="{BB962C8B-B14F-4D97-AF65-F5344CB8AC3E}">
        <p14:creationId xmlns:p14="http://schemas.microsoft.com/office/powerpoint/2010/main" val="369680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8</a:t>
            </a:fld>
            <a:endParaRPr lang="nb-NO"/>
          </a:p>
        </p:txBody>
      </p:sp>
    </p:spTree>
    <p:extLst>
      <p:ext uri="{BB962C8B-B14F-4D97-AF65-F5344CB8AC3E}">
        <p14:creationId xmlns:p14="http://schemas.microsoft.com/office/powerpoint/2010/main" val="304385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488CBD1-15E3-446D-AE7A-39D93B3DE52C}" type="slidenum">
              <a:rPr lang="en-GB" smtClean="0"/>
              <a:t>9</a:t>
            </a:fld>
            <a:endParaRPr lang="en-GB"/>
          </a:p>
        </p:txBody>
      </p:sp>
    </p:spTree>
    <p:extLst>
      <p:ext uri="{BB962C8B-B14F-4D97-AF65-F5344CB8AC3E}">
        <p14:creationId xmlns:p14="http://schemas.microsoft.com/office/powerpoint/2010/main" val="312015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065698-BA20-4303-A1B1-81E821AB1C45}" type="slidenum">
              <a:rPr lang="en-GB" smtClean="0"/>
              <a:t>10</a:t>
            </a:fld>
            <a:endParaRPr lang="en-GB" dirty="0"/>
          </a:p>
        </p:txBody>
      </p:sp>
    </p:spTree>
    <p:extLst>
      <p:ext uri="{BB962C8B-B14F-4D97-AF65-F5344CB8AC3E}">
        <p14:creationId xmlns:p14="http://schemas.microsoft.com/office/powerpoint/2010/main" val="153945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11</a:t>
            </a:fld>
            <a:endParaRPr lang="nb-NO"/>
          </a:p>
        </p:txBody>
      </p:sp>
    </p:spTree>
    <p:extLst>
      <p:ext uri="{BB962C8B-B14F-4D97-AF65-F5344CB8AC3E}">
        <p14:creationId xmlns:p14="http://schemas.microsoft.com/office/powerpoint/2010/main" val="616192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0418A7-1629-442C-8F5D-1F45738BA706}" type="slidenum">
              <a:rPr lang="en-GB" smtClean="0"/>
              <a:t>12</a:t>
            </a:fld>
            <a:endParaRPr lang="en-GB"/>
          </a:p>
        </p:txBody>
      </p:sp>
    </p:spTree>
    <p:extLst>
      <p:ext uri="{BB962C8B-B14F-4D97-AF65-F5344CB8AC3E}">
        <p14:creationId xmlns:p14="http://schemas.microsoft.com/office/powerpoint/2010/main" val="3628920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AB036A51-5496-4799-ADA4-D8D453E45C17}" type="slidenum">
              <a:rPr lang="en-GB" smtClean="0"/>
              <a:t>13</a:t>
            </a:fld>
            <a:endParaRPr lang="en-GB" dirty="0"/>
          </a:p>
        </p:txBody>
      </p:sp>
    </p:spTree>
    <p:extLst>
      <p:ext uri="{BB962C8B-B14F-4D97-AF65-F5344CB8AC3E}">
        <p14:creationId xmlns:p14="http://schemas.microsoft.com/office/powerpoint/2010/main" val="3314040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B036A51-5496-4799-ADA4-D8D453E45C17}" type="slidenum">
              <a:rPr lang="en-GB" smtClean="0"/>
              <a:t>14</a:t>
            </a:fld>
            <a:endParaRPr lang="en-GB" dirty="0"/>
          </a:p>
        </p:txBody>
      </p:sp>
    </p:spTree>
    <p:extLst>
      <p:ext uri="{BB962C8B-B14F-4D97-AF65-F5344CB8AC3E}">
        <p14:creationId xmlns:p14="http://schemas.microsoft.com/office/powerpoint/2010/main" val="2017968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E5E6AF7-0F88-4448-99BD-1AC252BB1A7B}" type="slidenum">
              <a:rPr lang="nb-NO" smtClean="0"/>
              <a:t>15</a:t>
            </a:fld>
            <a:endParaRPr lang="nb-NO"/>
          </a:p>
        </p:txBody>
      </p:sp>
    </p:spTree>
    <p:extLst>
      <p:ext uri="{BB962C8B-B14F-4D97-AF65-F5344CB8AC3E}">
        <p14:creationId xmlns:p14="http://schemas.microsoft.com/office/powerpoint/2010/main" val="997822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16</a:t>
            </a:fld>
            <a:endParaRPr lang="nb-NO"/>
          </a:p>
        </p:txBody>
      </p:sp>
    </p:spTree>
    <p:extLst>
      <p:ext uri="{BB962C8B-B14F-4D97-AF65-F5344CB8AC3E}">
        <p14:creationId xmlns:p14="http://schemas.microsoft.com/office/powerpoint/2010/main" val="2255620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904B12F-26DE-4CE6-AB44-B43B74D9D2A8}" type="slidenum">
              <a:rPr lang="en-GB" smtClean="0"/>
              <a:pPr>
                <a:defRPr/>
              </a:pPr>
              <a:t>17</a:t>
            </a:fld>
            <a:endParaRPr lang="en-GB" dirty="0"/>
          </a:p>
        </p:txBody>
      </p:sp>
    </p:spTree>
    <p:extLst>
      <p:ext uri="{BB962C8B-B14F-4D97-AF65-F5344CB8AC3E}">
        <p14:creationId xmlns:p14="http://schemas.microsoft.com/office/powerpoint/2010/main" val="3013511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5E6AF7-0F88-4448-99BD-1AC252BB1A7B}" type="slidenum">
              <a:rPr lang="nb-NO" smtClean="0"/>
              <a:t>18</a:t>
            </a:fld>
            <a:endParaRPr lang="nb-NO"/>
          </a:p>
        </p:txBody>
      </p:sp>
    </p:spTree>
    <p:extLst>
      <p:ext uri="{BB962C8B-B14F-4D97-AF65-F5344CB8AC3E}">
        <p14:creationId xmlns:p14="http://schemas.microsoft.com/office/powerpoint/2010/main" val="3552357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E5E6AF7-0F88-4448-99BD-1AC252BB1A7B}" type="slidenum">
              <a:rPr lang="nb-NO" smtClean="0"/>
              <a:t>19</a:t>
            </a:fld>
            <a:endParaRPr lang="nb-NO"/>
          </a:p>
        </p:txBody>
      </p:sp>
    </p:spTree>
    <p:extLst>
      <p:ext uri="{BB962C8B-B14F-4D97-AF65-F5344CB8AC3E}">
        <p14:creationId xmlns:p14="http://schemas.microsoft.com/office/powerpoint/2010/main" val="20693859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6" name="Picture 15" descr="A close up of a sign&#10;&#10;Description automatically generated">
            <a:extLst>
              <a:ext uri="{FF2B5EF4-FFF2-40B4-BE49-F238E27FC236}">
                <a16:creationId xmlns:a16="http://schemas.microsoft.com/office/drawing/2014/main" id="{66A51D71-B910-5C4C-9EC3-B2A6BE4F1816}"/>
              </a:ext>
            </a:extLst>
          </p:cNvPr>
          <p:cNvPicPr>
            <a:picLocks noChangeAspect="1"/>
          </p:cNvPicPr>
          <p:nvPr userDrawn="1"/>
        </p:nvPicPr>
        <p:blipFill>
          <a:blip r:embed="rId2"/>
          <a:stretch>
            <a:fillRect/>
          </a:stretch>
        </p:blipFill>
        <p:spPr>
          <a:xfrm>
            <a:off x="509127" y="534903"/>
            <a:ext cx="1724558" cy="705300"/>
          </a:xfrm>
          <a:prstGeom prst="rect">
            <a:avLst/>
          </a:prstGeom>
        </p:spPr>
      </p:pic>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6960" t="294" r="63584" b="-294"/>
          <a:stretch/>
        </p:blipFill>
        <p:spPr>
          <a:xfrm>
            <a:off x="5158188" y="192190"/>
            <a:ext cx="3826973" cy="4502870"/>
          </a:xfrm>
          <a:prstGeom prst="rect">
            <a:avLst/>
          </a:prstGeom>
        </p:spPr>
      </p:pic>
      <p:sp>
        <p:nvSpPr>
          <p:cNvPr id="2" name="Title 1"/>
          <p:cNvSpPr>
            <a:spLocks noGrp="1"/>
          </p:cNvSpPr>
          <p:nvPr>
            <p:ph type="ctrTitle"/>
          </p:nvPr>
        </p:nvSpPr>
        <p:spPr>
          <a:xfrm>
            <a:off x="497288" y="2042319"/>
            <a:ext cx="4316012" cy="1551781"/>
          </a:xfrm>
        </p:spPr>
        <p:txBody>
          <a:bodyPr anchor="b"/>
          <a:lstStyle/>
          <a:p>
            <a:r>
              <a:rPr lang="en-US"/>
              <a:t>Click to edit Master title style</a:t>
            </a:r>
            <a:endParaRPr lang="nb-NO" dirty="0"/>
          </a:p>
        </p:txBody>
      </p:sp>
      <p:sp>
        <p:nvSpPr>
          <p:cNvPr id="3" name="Subtitle 2"/>
          <p:cNvSpPr>
            <a:spLocks noGrp="1"/>
          </p:cNvSpPr>
          <p:nvPr>
            <p:ph type="subTitle" idx="1"/>
          </p:nvPr>
        </p:nvSpPr>
        <p:spPr>
          <a:xfrm>
            <a:off x="497288" y="3924300"/>
            <a:ext cx="4316012" cy="533400"/>
          </a:xfrm>
        </p:spPr>
        <p:txBody>
          <a:bodyPr lIns="0" rIns="0">
            <a:normAutofit/>
          </a:bodyPr>
          <a:lstStyle>
            <a:lvl1pPr marL="0" indent="0" algn="l">
              <a:buNone/>
              <a:defRPr sz="16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1E7E8F03-CADD-4A72-B87A-CB5B889A1640}" type="datetime1">
              <a:rPr lang="en-GB" smtClean="0"/>
              <a:t>18/09/2024</a:t>
            </a:fld>
            <a:endParaRPr lang="nb-NO"/>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110" y="191565"/>
            <a:ext cx="3829050" cy="4476403"/>
          </a:xfrm>
          <a:noFill/>
        </p:spPr>
        <p:txBody>
          <a:bodyPr/>
          <a:lstStyle/>
          <a:p>
            <a:r>
              <a:rPr lang="en-US"/>
              <a:t>Click icon to add picture</a:t>
            </a:r>
            <a:endParaRPr lang="nb-NO" dirty="0"/>
          </a:p>
        </p:txBody>
      </p:sp>
      <p:cxnSp>
        <p:nvCxnSpPr>
          <p:cNvPr id="13" name="Straight Connector 12"/>
          <p:cNvCxnSpPr/>
          <p:nvPr userDrawn="1"/>
        </p:nvCxnSpPr>
        <p:spPr>
          <a:xfrm>
            <a:off x="494536" y="37735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502726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xt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DE4F0C1D-4245-42CC-A570-C9B11E854EB0}"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7" name="Rectangle 6"/>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8" name="Straight Connector 7"/>
          <p:cNvCxnSpPr/>
          <p:nvPr userDrawn="1"/>
        </p:nvCxnSpPr>
        <p:spPr>
          <a:xfrm>
            <a:off x="6561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8443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ext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a:xfrm>
            <a:off x="587253" y="1594843"/>
            <a:ext cx="3944079"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D8A171E9-809C-4757-B9AF-D40CE26FC475}"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7" name="Rectangle 6"/>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8" name="Straight Connector 7"/>
          <p:cNvCxnSpPr/>
          <p:nvPr userDrawn="1"/>
        </p:nvCxnSpPr>
        <p:spPr>
          <a:xfrm>
            <a:off x="6561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3"/>
          </p:nvPr>
        </p:nvSpPr>
        <p:spPr>
          <a:xfrm>
            <a:off x="4673870" y="1594843"/>
            <a:ext cx="3944079"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85402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 + Text - White">
    <p:spTree>
      <p:nvGrpSpPr>
        <p:cNvPr id="1" name=""/>
        <p:cNvGrpSpPr/>
        <p:nvPr/>
      </p:nvGrpSpPr>
      <p:grpSpPr>
        <a:xfrm>
          <a:off x="0" y="0"/>
          <a:ext cx="0" cy="0"/>
          <a:chOff x="0" y="0"/>
          <a:chExt cx="0" cy="0"/>
        </a:xfrm>
      </p:grpSpPr>
      <p:sp>
        <p:nvSpPr>
          <p:cNvPr id="2" name="Title 1"/>
          <p:cNvSpPr>
            <a:spLocks noGrp="1"/>
          </p:cNvSpPr>
          <p:nvPr>
            <p:ph type="title"/>
          </p:nvPr>
        </p:nvSpPr>
        <p:spPr>
          <a:xfrm>
            <a:off x="45042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45F6352C-06EF-49B2-AB7B-3168F670E16A}"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152400" y="165100"/>
            <a:ext cx="3829050" cy="4530585"/>
          </a:xfrm>
          <a:solidFill>
            <a:srgbClr val="7E9492"/>
          </a:solidFill>
        </p:spPr>
        <p:txBody>
          <a:bodyPr/>
          <a:lstStyle/>
          <a:p>
            <a:r>
              <a:rPr lang="en-US"/>
              <a:t>Click icon to add picture</a:t>
            </a: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348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Pic – White">
    <p:spTree>
      <p:nvGrpSpPr>
        <p:cNvPr id="1" name=""/>
        <p:cNvGrpSpPr/>
        <p:nvPr/>
      </p:nvGrpSpPr>
      <p:grpSpPr>
        <a:xfrm>
          <a:off x="0" y="0"/>
          <a:ext cx="0" cy="0"/>
          <a:chOff x="0" y="0"/>
          <a:chExt cx="0" cy="0"/>
        </a:xfrm>
      </p:grpSpPr>
      <p:sp>
        <p:nvSpPr>
          <p:cNvPr id="2" name="Title 1"/>
          <p:cNvSpPr>
            <a:spLocks noGrp="1"/>
          </p:cNvSpPr>
          <p:nvPr>
            <p:ph type="title"/>
          </p:nvPr>
        </p:nvSpPr>
        <p:spPr>
          <a:xfrm>
            <a:off x="5037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D653AC7F-D5C7-4F5B-800F-ACB1BA89941C}"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5156110" y="165100"/>
            <a:ext cx="3829050" cy="4530585"/>
          </a:xfrm>
          <a:solidFill>
            <a:srgbClr val="7E9492"/>
          </a:solidFill>
        </p:spPr>
        <p:txBody>
          <a:bodyPr/>
          <a:lstStyle/>
          <a:p>
            <a:r>
              <a:rPr lang="en-US"/>
              <a:t>Click icon to add picture</a:t>
            </a: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7588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 Text - White">
    <p:spTree>
      <p:nvGrpSpPr>
        <p:cNvPr id="1" name=""/>
        <p:cNvGrpSpPr/>
        <p:nvPr/>
      </p:nvGrpSpPr>
      <p:grpSpPr>
        <a:xfrm>
          <a:off x="0" y="0"/>
          <a:ext cx="0" cy="0"/>
          <a:chOff x="0" y="0"/>
          <a:chExt cx="0" cy="0"/>
        </a:xfrm>
      </p:grpSpPr>
      <p:sp>
        <p:nvSpPr>
          <p:cNvPr id="2" name="Title 1"/>
          <p:cNvSpPr>
            <a:spLocks noGrp="1"/>
          </p:cNvSpPr>
          <p:nvPr>
            <p:ph type="title"/>
          </p:nvPr>
        </p:nvSpPr>
        <p:spPr>
          <a:xfrm>
            <a:off x="45042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95B85034-E4AD-40D4-879A-543EC4501ABC}"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15240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8" name="Content Placeholder 17"/>
          <p:cNvSpPr>
            <a:spLocks noGrp="1"/>
          </p:cNvSpPr>
          <p:nvPr>
            <p:ph sz="quarter" idx="13" hasCustomPrompt="1"/>
          </p:nvPr>
        </p:nvSpPr>
        <p:spPr>
          <a:xfrm>
            <a:off x="15240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98302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Graph - White">
    <p:spTree>
      <p:nvGrpSpPr>
        <p:cNvPr id="1" name=""/>
        <p:cNvGrpSpPr/>
        <p:nvPr/>
      </p:nvGrpSpPr>
      <p:grpSpPr>
        <a:xfrm>
          <a:off x="0" y="0"/>
          <a:ext cx="0" cy="0"/>
          <a:chOff x="0" y="0"/>
          <a:chExt cx="0" cy="0"/>
        </a:xfrm>
      </p:grpSpPr>
      <p:sp>
        <p:nvSpPr>
          <p:cNvPr id="2" name="Title 1"/>
          <p:cNvSpPr>
            <a:spLocks noGrp="1"/>
          </p:cNvSpPr>
          <p:nvPr>
            <p:ph type="title"/>
          </p:nvPr>
        </p:nvSpPr>
        <p:spPr>
          <a:xfrm>
            <a:off x="5037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85A75424-A15C-4678-9D89-01ED2C2D5086}"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515611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Content Placeholder 17"/>
          <p:cNvSpPr>
            <a:spLocks noGrp="1"/>
          </p:cNvSpPr>
          <p:nvPr>
            <p:ph sz="quarter" idx="13" hasCustomPrompt="1"/>
          </p:nvPr>
        </p:nvSpPr>
        <p:spPr>
          <a:xfrm>
            <a:off x="515611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1113036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0A94BD-F129-4F06-8974-73F29892CF48}"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Tree>
    <p:extLst>
      <p:ext uri="{BB962C8B-B14F-4D97-AF65-F5344CB8AC3E}">
        <p14:creationId xmlns:p14="http://schemas.microsoft.com/office/powerpoint/2010/main" val="127868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 Grey">
    <p:spTree>
      <p:nvGrpSpPr>
        <p:cNvPr id="1" name=""/>
        <p:cNvGrpSpPr/>
        <p:nvPr/>
      </p:nvGrpSpPr>
      <p:grpSpPr>
        <a:xfrm>
          <a:off x="0" y="0"/>
          <a:ext cx="0" cy="0"/>
          <a:chOff x="0" y="0"/>
          <a:chExt cx="0" cy="0"/>
        </a:xfrm>
      </p:grpSpPr>
      <p:sp>
        <p:nvSpPr>
          <p:cNvPr id="7" name="Rectangle 6"/>
          <p:cNvSpPr/>
          <p:nvPr userDrawn="1"/>
        </p:nvSpPr>
        <p:spPr>
          <a:xfrm>
            <a:off x="152400" y="165100"/>
            <a:ext cx="88327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p:txBody>
          <a:bodyPr/>
          <a:lstStyle/>
          <a:p>
            <a:r>
              <a:rPr lang="en-US"/>
              <a:t>Click to edit Master title style</a:t>
            </a:r>
            <a:endParaRPr lang="nb-NO"/>
          </a:p>
        </p:txBody>
      </p:sp>
      <p:sp>
        <p:nvSpPr>
          <p:cNvPr id="4" name="Date Placeholder 3"/>
          <p:cNvSpPr>
            <a:spLocks noGrp="1"/>
          </p:cNvSpPr>
          <p:nvPr>
            <p:ph type="dt" sz="half" idx="10"/>
          </p:nvPr>
        </p:nvSpPr>
        <p:spPr/>
        <p:txBody>
          <a:bodyPr/>
          <a:lstStyle/>
          <a:p>
            <a:fld id="{1A13CAFB-A405-4FC0-AEF9-200C84F39597}"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9" name="Straight Connector 8"/>
          <p:cNvCxnSpPr/>
          <p:nvPr userDrawn="1"/>
        </p:nvCxnSpPr>
        <p:spPr>
          <a:xfrm>
            <a:off x="6561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idx="1"/>
          </p:nvPr>
        </p:nvSpPr>
        <p:spPr>
          <a:xfrm>
            <a:off x="587253" y="1594843"/>
            <a:ext cx="3944079"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3" name="Content Placeholder 2"/>
          <p:cNvSpPr>
            <a:spLocks noGrp="1"/>
          </p:cNvSpPr>
          <p:nvPr>
            <p:ph idx="13"/>
          </p:nvPr>
        </p:nvSpPr>
        <p:spPr>
          <a:xfrm>
            <a:off x="4673870" y="1594843"/>
            <a:ext cx="3944079"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3592189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 + Text - Grey">
    <p:spTree>
      <p:nvGrpSpPr>
        <p:cNvPr id="1" name=""/>
        <p:cNvGrpSpPr/>
        <p:nvPr/>
      </p:nvGrpSpPr>
      <p:grpSpPr>
        <a:xfrm>
          <a:off x="0" y="0"/>
          <a:ext cx="0" cy="0"/>
          <a:chOff x="0" y="0"/>
          <a:chExt cx="0" cy="0"/>
        </a:xfrm>
      </p:grpSpPr>
      <p:sp>
        <p:nvSpPr>
          <p:cNvPr id="7" name="Rectangle 6"/>
          <p:cNvSpPr/>
          <p:nvPr userDrawn="1"/>
        </p:nvSpPr>
        <p:spPr>
          <a:xfrm>
            <a:off x="41529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5042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3816D3CD-3DC0-4230-836A-6ECD4D76390C}"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152400" y="165100"/>
            <a:ext cx="3829050" cy="4530585"/>
          </a:xfrm>
          <a:solidFill>
            <a:srgbClr val="7E9492"/>
          </a:solidFill>
        </p:spPr>
        <p:txBody>
          <a:bodyPr/>
          <a:lstStyle/>
          <a:p>
            <a:r>
              <a:rPr lang="en-US"/>
              <a:t>Click icon to add picture</a:t>
            </a: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5057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Pic - Grey">
    <p:spTree>
      <p:nvGrpSpPr>
        <p:cNvPr id="1" name=""/>
        <p:cNvGrpSpPr/>
        <p:nvPr/>
      </p:nvGrpSpPr>
      <p:grpSpPr>
        <a:xfrm>
          <a:off x="0" y="0"/>
          <a:ext cx="0" cy="0"/>
          <a:chOff x="0" y="0"/>
          <a:chExt cx="0" cy="0"/>
        </a:xfrm>
      </p:grpSpPr>
      <p:sp>
        <p:nvSpPr>
          <p:cNvPr id="7" name="Rectangle 6"/>
          <p:cNvSpPr/>
          <p:nvPr userDrawn="1"/>
        </p:nvSpPr>
        <p:spPr>
          <a:xfrm>
            <a:off x="1524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5037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4DF5F4FA-DB8F-4E0C-98A1-5F12CFCDAFD5}"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5156110" y="165100"/>
            <a:ext cx="3829050" cy="4530585"/>
          </a:xfrm>
          <a:solidFill>
            <a:srgbClr val="7E9492"/>
          </a:solidFill>
        </p:spPr>
        <p:txBody>
          <a:bodyPr/>
          <a:lstStyle/>
          <a:p>
            <a:r>
              <a:rPr lang="en-US"/>
              <a:t>Click icon to add picture</a:t>
            </a: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2421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 + Text - Grey">
    <p:spTree>
      <p:nvGrpSpPr>
        <p:cNvPr id="1" name=""/>
        <p:cNvGrpSpPr/>
        <p:nvPr/>
      </p:nvGrpSpPr>
      <p:grpSpPr>
        <a:xfrm>
          <a:off x="0" y="0"/>
          <a:ext cx="0" cy="0"/>
          <a:chOff x="0" y="0"/>
          <a:chExt cx="0" cy="0"/>
        </a:xfrm>
      </p:grpSpPr>
      <p:sp>
        <p:nvSpPr>
          <p:cNvPr id="7" name="Rectangle 6"/>
          <p:cNvSpPr/>
          <p:nvPr userDrawn="1"/>
        </p:nvSpPr>
        <p:spPr>
          <a:xfrm>
            <a:off x="41529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5042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2158C67A-0855-453F-B4A6-D927083B434E}"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15240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8" name="Content Placeholder 17"/>
          <p:cNvSpPr>
            <a:spLocks noGrp="1"/>
          </p:cNvSpPr>
          <p:nvPr>
            <p:ph sz="quarter" idx="13" hasCustomPrompt="1"/>
          </p:nvPr>
        </p:nvSpPr>
        <p:spPr>
          <a:xfrm>
            <a:off x="15240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1599126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Graph - Grey">
    <p:spTree>
      <p:nvGrpSpPr>
        <p:cNvPr id="1" name=""/>
        <p:cNvGrpSpPr/>
        <p:nvPr/>
      </p:nvGrpSpPr>
      <p:grpSpPr>
        <a:xfrm>
          <a:off x="0" y="0"/>
          <a:ext cx="0" cy="0"/>
          <a:chOff x="0" y="0"/>
          <a:chExt cx="0" cy="0"/>
        </a:xfrm>
      </p:grpSpPr>
      <p:sp>
        <p:nvSpPr>
          <p:cNvPr id="7" name="Rectangle 6"/>
          <p:cNvSpPr/>
          <p:nvPr userDrawn="1"/>
        </p:nvSpPr>
        <p:spPr>
          <a:xfrm>
            <a:off x="1524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503703" y="428161"/>
            <a:ext cx="4093697" cy="857250"/>
          </a:xfrm>
        </p:spPr>
        <p:txBody>
          <a:bodyPr/>
          <a:lstStyle/>
          <a:p>
            <a:r>
              <a:rPr lang="en-US"/>
              <a:t>Click to edit Master title style</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Date Placeholder 3"/>
          <p:cNvSpPr>
            <a:spLocks noGrp="1"/>
          </p:cNvSpPr>
          <p:nvPr>
            <p:ph type="dt" sz="half" idx="10"/>
          </p:nvPr>
        </p:nvSpPr>
        <p:spPr/>
        <p:txBody>
          <a:bodyPr/>
          <a:lstStyle/>
          <a:p>
            <a:fld id="{D1A1174D-157A-4FD9-A221-101D15286AD4}"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515611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Content Placeholder 17"/>
          <p:cNvSpPr>
            <a:spLocks noGrp="1"/>
          </p:cNvSpPr>
          <p:nvPr>
            <p:ph sz="quarter" idx="13" hasCustomPrompt="1"/>
          </p:nvPr>
        </p:nvSpPr>
        <p:spPr>
          <a:xfrm>
            <a:off x="515611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22963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7" name="Rectangle 6"/>
          <p:cNvSpPr/>
          <p:nvPr userDrawn="1"/>
        </p:nvSpPr>
        <p:spPr>
          <a:xfrm>
            <a:off x="152400" y="165100"/>
            <a:ext cx="88327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Date Placeholder 3"/>
          <p:cNvSpPr>
            <a:spLocks noGrp="1"/>
          </p:cNvSpPr>
          <p:nvPr>
            <p:ph type="dt" sz="half" idx="10"/>
          </p:nvPr>
        </p:nvSpPr>
        <p:spPr/>
        <p:txBody>
          <a:bodyPr/>
          <a:lstStyle/>
          <a:p>
            <a:fld id="{EC4194BF-F019-4106-9044-6E1F7D54112E}"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9" name="Picture Placeholder 8"/>
          <p:cNvSpPr>
            <a:spLocks noGrp="1"/>
          </p:cNvSpPr>
          <p:nvPr>
            <p:ph type="pic" sz="quarter" idx="13"/>
          </p:nvPr>
        </p:nvSpPr>
        <p:spPr>
          <a:xfrm>
            <a:off x="152400" y="219075"/>
            <a:ext cx="8832850" cy="4476610"/>
          </a:xfrm>
          <a:solidFill>
            <a:srgbClr val="BCCCD1"/>
          </a:solidFill>
        </p:spPr>
        <p:txBody>
          <a:bodyPr/>
          <a:lstStyle/>
          <a:p>
            <a:r>
              <a:rPr lang="en-US"/>
              <a:t>Click icon to add picture</a:t>
            </a:r>
            <a:endParaRPr lang="nb-NO"/>
          </a:p>
        </p:txBody>
      </p:sp>
    </p:spTree>
    <p:extLst>
      <p:ext uri="{BB962C8B-B14F-4D97-AF65-F5344CB8AC3E}">
        <p14:creationId xmlns:p14="http://schemas.microsoft.com/office/powerpoint/2010/main" val="1631015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 or Quote">
    <p:spTree>
      <p:nvGrpSpPr>
        <p:cNvPr id="1" name=""/>
        <p:cNvGrpSpPr/>
        <p:nvPr/>
      </p:nvGrpSpPr>
      <p:grpSpPr>
        <a:xfrm>
          <a:off x="0" y="0"/>
          <a:ext cx="0" cy="0"/>
          <a:chOff x="0" y="0"/>
          <a:chExt cx="0" cy="0"/>
        </a:xfrm>
      </p:grpSpPr>
      <p:sp>
        <p:nvSpPr>
          <p:cNvPr id="7" name="Rectangle 6"/>
          <p:cNvSpPr/>
          <p:nvPr userDrawn="1"/>
        </p:nvSpPr>
        <p:spPr>
          <a:xfrm>
            <a:off x="152400" y="165100"/>
            <a:ext cx="88327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Content Placeholder 2"/>
          <p:cNvSpPr>
            <a:spLocks noGrp="1"/>
          </p:cNvSpPr>
          <p:nvPr>
            <p:ph idx="1" hasCustomPrompt="1"/>
          </p:nvPr>
        </p:nvSpPr>
        <p:spPr>
          <a:xfrm>
            <a:off x="154070" y="219282"/>
            <a:ext cx="8831090" cy="4476403"/>
          </a:xfrm>
        </p:spPr>
        <p:txBody>
          <a:bodyPr anchor="ctr">
            <a:normAutofit/>
          </a:bodyPr>
          <a:lstStyle>
            <a:lvl1pPr marL="0" indent="0" algn="ctr">
              <a:buNone/>
              <a:defRPr sz="3200" b="1">
                <a:latin typeface="Times New Roman"/>
                <a:cs typeface="Times New Roman"/>
              </a:defRPr>
            </a:lvl1pPr>
          </a:lstStyle>
          <a:p>
            <a:pPr lvl="0"/>
            <a:r>
              <a:rPr lang="nb-NO" dirty="0"/>
              <a:t>«</a:t>
            </a:r>
            <a:r>
              <a:rPr lang="nb-NO" dirty="0" err="1"/>
              <a:t>Quote</a:t>
            </a:r>
            <a:r>
              <a:rPr lang="nb-NO" dirty="0"/>
              <a:t>»</a:t>
            </a:r>
          </a:p>
        </p:txBody>
      </p:sp>
      <p:sp>
        <p:nvSpPr>
          <p:cNvPr id="4" name="Date Placeholder 3"/>
          <p:cNvSpPr>
            <a:spLocks noGrp="1"/>
          </p:cNvSpPr>
          <p:nvPr>
            <p:ph type="dt" sz="half" idx="10"/>
          </p:nvPr>
        </p:nvSpPr>
        <p:spPr/>
        <p:txBody>
          <a:bodyPr/>
          <a:lstStyle/>
          <a:p>
            <a:fld id="{C6C91D3C-E0BA-4E1C-B155-B5857420800D}"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56504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9C7C2E-78A9-4140-9F8F-80387870876D}" type="datetime1">
              <a:rPr lang="en-GB" smtClean="0"/>
              <a:t>18/09/2024</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288000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Rectangle 10"/>
          <p:cNvSpPr/>
          <p:nvPr userDrawn="1"/>
        </p:nvSpPr>
        <p:spPr>
          <a:xfrm>
            <a:off x="6105160" y="165723"/>
            <a:ext cx="2880000" cy="5355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Rectangle 11"/>
          <p:cNvSpPr/>
          <p:nvPr userDrawn="1"/>
        </p:nvSpPr>
        <p:spPr>
          <a:xfrm>
            <a:off x="3129615" y="165723"/>
            <a:ext cx="2880000" cy="535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Picture Placeholder 8"/>
          <p:cNvSpPr>
            <a:spLocks noGrp="1"/>
          </p:cNvSpPr>
          <p:nvPr>
            <p:ph type="pic" sz="quarter" idx="13"/>
          </p:nvPr>
        </p:nvSpPr>
        <p:spPr>
          <a:xfrm>
            <a:off x="152400" y="219075"/>
            <a:ext cx="2881670" cy="1495734"/>
          </a:xfrm>
          <a:solidFill>
            <a:srgbClr val="BCCCD1"/>
          </a:solidFill>
        </p:spPr>
        <p:txBody>
          <a:bodyPr/>
          <a:lstStyle/>
          <a:p>
            <a:r>
              <a:rPr lang="en-US"/>
              <a:t>Click icon to add picture</a:t>
            </a:r>
            <a:endParaRPr lang="nb-NO"/>
          </a:p>
        </p:txBody>
      </p:sp>
      <p:sp>
        <p:nvSpPr>
          <p:cNvPr id="14" name="Picture Placeholder 8"/>
          <p:cNvSpPr>
            <a:spLocks noGrp="1"/>
          </p:cNvSpPr>
          <p:nvPr>
            <p:ph type="pic" sz="quarter" idx="14"/>
          </p:nvPr>
        </p:nvSpPr>
        <p:spPr>
          <a:xfrm>
            <a:off x="3127945" y="219075"/>
            <a:ext cx="2881670" cy="1495734"/>
          </a:xfrm>
          <a:solidFill>
            <a:srgbClr val="BCCCD1"/>
          </a:solidFill>
        </p:spPr>
        <p:txBody>
          <a:bodyPr/>
          <a:lstStyle/>
          <a:p>
            <a:r>
              <a:rPr lang="en-US"/>
              <a:t>Click icon to add picture</a:t>
            </a:r>
            <a:endParaRPr lang="nb-NO"/>
          </a:p>
        </p:txBody>
      </p:sp>
      <p:sp>
        <p:nvSpPr>
          <p:cNvPr id="15" name="Picture Placeholder 8"/>
          <p:cNvSpPr>
            <a:spLocks noGrp="1"/>
          </p:cNvSpPr>
          <p:nvPr>
            <p:ph type="pic" sz="quarter" idx="15"/>
          </p:nvPr>
        </p:nvSpPr>
        <p:spPr>
          <a:xfrm>
            <a:off x="6103490" y="219075"/>
            <a:ext cx="2881670" cy="1495734"/>
          </a:xfrm>
          <a:solidFill>
            <a:srgbClr val="BCCCD1"/>
          </a:solidFill>
        </p:spPr>
        <p:txBody>
          <a:bodyPr/>
          <a:lstStyle/>
          <a:p>
            <a:r>
              <a:rPr lang="en-US"/>
              <a:t>Click icon to add picture</a:t>
            </a:r>
            <a:endParaRPr lang="nb-NO"/>
          </a:p>
        </p:txBody>
      </p:sp>
      <p:sp>
        <p:nvSpPr>
          <p:cNvPr id="16" name="Content Placeholder 2"/>
          <p:cNvSpPr>
            <a:spLocks noGrp="1"/>
          </p:cNvSpPr>
          <p:nvPr>
            <p:ph idx="1"/>
          </p:nvPr>
        </p:nvSpPr>
        <p:spPr>
          <a:xfrm>
            <a:off x="154071" y="1803709"/>
            <a:ext cx="2880000"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17" name="Content Placeholder 2"/>
          <p:cNvSpPr>
            <a:spLocks noGrp="1"/>
          </p:cNvSpPr>
          <p:nvPr>
            <p:ph idx="16"/>
          </p:nvPr>
        </p:nvSpPr>
        <p:spPr>
          <a:xfrm>
            <a:off x="3129615" y="1803709"/>
            <a:ext cx="2880000"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18" name="Content Placeholder 2"/>
          <p:cNvSpPr>
            <a:spLocks noGrp="1"/>
          </p:cNvSpPr>
          <p:nvPr>
            <p:ph idx="17"/>
          </p:nvPr>
        </p:nvSpPr>
        <p:spPr>
          <a:xfrm>
            <a:off x="6103490" y="1803709"/>
            <a:ext cx="2880000" cy="28501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Tree>
    <p:extLst>
      <p:ext uri="{BB962C8B-B14F-4D97-AF65-F5344CB8AC3E}">
        <p14:creationId xmlns:p14="http://schemas.microsoft.com/office/powerpoint/2010/main" val="208420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 Purple">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3200">
                <a:solidFill>
                  <a:schemeClr val="bg1"/>
                </a:solidFill>
              </a:defRPr>
            </a:lvl1pPr>
          </a:lstStyle>
          <a:p>
            <a:r>
              <a:rPr lang="en-US"/>
              <a:t>Click to edit Master title style</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35B1A4C1-F5DF-48A7-9394-25DDF06DF6D1}" type="datetime1">
              <a:rPr lang="en-GB" smtClean="0"/>
              <a:t>18/09/2024</a:t>
            </a:fld>
            <a:endParaRPr lang="nb-NO"/>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cxnSp>
        <p:nvCxnSpPr>
          <p:cNvPr id="13" name="Straight Connector 12"/>
          <p:cNvCxnSpPr/>
          <p:nvPr userDrawn="1"/>
        </p:nvCxnSpPr>
        <p:spPr>
          <a:xfrm>
            <a:off x="519936" y="2582921"/>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6" name="Picture Placeholder 11"/>
          <p:cNvSpPr>
            <a:spLocks noGrp="1"/>
          </p:cNvSpPr>
          <p:nvPr>
            <p:ph type="pic" sz="quarter" idx="13"/>
          </p:nvPr>
        </p:nvSpPr>
        <p:spPr>
          <a:xfrm>
            <a:off x="5156200" y="219282"/>
            <a:ext cx="3829050" cy="4476403"/>
          </a:xfrm>
          <a:solidFill>
            <a:srgbClr val="7E9492"/>
          </a:solidFill>
        </p:spPr>
        <p:txBody>
          <a:bodyPr/>
          <a:lstStyle/>
          <a:p>
            <a:r>
              <a:rPr lang="en-US"/>
              <a:t>Click icon to add picture</a:t>
            </a:r>
            <a:endParaRPr lang="nb-NO"/>
          </a:p>
        </p:txBody>
      </p:sp>
    </p:spTree>
    <p:extLst>
      <p:ext uri="{BB962C8B-B14F-4D97-AF65-F5344CB8AC3E}">
        <p14:creationId xmlns:p14="http://schemas.microsoft.com/office/powerpoint/2010/main" val="2691003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 Green">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rgbClr val="007C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3200">
                <a:solidFill>
                  <a:schemeClr val="bg1"/>
                </a:solidFill>
              </a:defRPr>
            </a:lvl1pPr>
          </a:lstStyle>
          <a:p>
            <a:r>
              <a:rPr lang="en-US"/>
              <a:t>Click to edit Master title style</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575D8CBD-3D98-4737-A83C-021663BCFEAC}" type="datetime1">
              <a:rPr lang="en-GB" smtClean="0"/>
              <a:t>18/09/2024</a:t>
            </a:fld>
            <a:endParaRPr lang="nb-NO"/>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en-US"/>
              <a:t>Click icon to add picture</a:t>
            </a:r>
            <a:endParaRPr lang="nb-NO"/>
          </a:p>
        </p:txBody>
      </p:sp>
      <p:cxnSp>
        <p:nvCxnSpPr>
          <p:cNvPr id="13" name="Straight Connector 12"/>
          <p:cNvCxnSpPr/>
          <p:nvPr userDrawn="1"/>
        </p:nvCxnSpPr>
        <p:spPr>
          <a:xfrm>
            <a:off x="519936" y="2582921"/>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27546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 Yellow">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3200">
                <a:solidFill>
                  <a:schemeClr val="tx1"/>
                </a:solidFill>
              </a:defRPr>
            </a:lvl1pPr>
          </a:lstStyle>
          <a:p>
            <a:r>
              <a:rPr lang="en-US"/>
              <a:t>Click to edit Master title style</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F996BB95-EA19-468C-B597-FF2C12356FD7}" type="datetime1">
              <a:rPr lang="en-GB" smtClean="0"/>
              <a:t>18/09/2024</a:t>
            </a:fld>
            <a:endParaRPr lang="nb-NO"/>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en-US"/>
              <a:t>Click icon to add picture</a:t>
            </a:r>
            <a:endParaRPr lang="nb-NO"/>
          </a:p>
        </p:txBody>
      </p:sp>
      <p:cxnSp>
        <p:nvCxnSpPr>
          <p:cNvPr id="13" name="Straight Connector 12"/>
          <p:cNvCxnSpPr/>
          <p:nvPr userDrawn="1"/>
        </p:nvCxnSpPr>
        <p:spPr>
          <a:xfrm>
            <a:off x="519936" y="2582921"/>
            <a:ext cx="323133" cy="0"/>
          </a:xfrm>
          <a:prstGeom prst="line">
            <a:avLst/>
          </a:prstGeom>
          <a:ln w="6350" cmpd="sng">
            <a:solidFill>
              <a:schemeClr val="accent4">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4">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99431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 Blue">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3200">
                <a:solidFill>
                  <a:schemeClr val="bg1"/>
                </a:solidFill>
              </a:defRPr>
            </a:lvl1pPr>
          </a:lstStyle>
          <a:p>
            <a:r>
              <a:rPr lang="en-US"/>
              <a:t>Click to edit Master title style</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D327EA3A-BE97-4F7A-830A-AD91C0E6D609}" type="datetime1">
              <a:rPr lang="en-GB" smtClean="0"/>
              <a:t>18/09/2024</a:t>
            </a:fld>
            <a:endParaRPr lang="nb-NO"/>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en-US"/>
              <a:t>Click icon to add picture</a:t>
            </a:r>
            <a:endParaRPr lang="nb-NO"/>
          </a:p>
        </p:txBody>
      </p:sp>
      <p:cxnSp>
        <p:nvCxnSpPr>
          <p:cNvPr id="13" name="Straight Connector 12"/>
          <p:cNvCxnSpPr/>
          <p:nvPr userDrawn="1"/>
        </p:nvCxnSpPr>
        <p:spPr>
          <a:xfrm>
            <a:off x="519936" y="2582921"/>
            <a:ext cx="323133" cy="0"/>
          </a:xfrm>
          <a:prstGeom prst="line">
            <a:avLst/>
          </a:prstGeom>
          <a:ln w="6350" cmpd="sng">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121883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pter - Red">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3200">
                <a:solidFill>
                  <a:schemeClr val="bg1"/>
                </a:solidFill>
              </a:defRPr>
            </a:lvl1pPr>
          </a:lstStyle>
          <a:p>
            <a:r>
              <a:rPr lang="en-US"/>
              <a:t>Click to edit Master title style</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0D7F9565-D57C-490C-8301-28B0912B5E7C}" type="datetime1">
              <a:rPr lang="en-GB" smtClean="0"/>
              <a:t>18/09/2024</a:t>
            </a:fld>
            <a:endParaRPr lang="nb-NO"/>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en-US"/>
              <a:t>Click icon to add picture</a:t>
            </a:r>
            <a:endParaRPr lang="nb-NO" dirty="0"/>
          </a:p>
        </p:txBody>
      </p:sp>
      <p:cxnSp>
        <p:nvCxnSpPr>
          <p:cNvPr id="13" name="Straight Connector 12"/>
          <p:cNvCxnSpPr/>
          <p:nvPr userDrawn="1"/>
        </p:nvCxnSpPr>
        <p:spPr>
          <a:xfrm>
            <a:off x="519936" y="2582921"/>
            <a:ext cx="323133" cy="0"/>
          </a:xfrm>
          <a:prstGeom prst="line">
            <a:avLst/>
          </a:prstGeom>
          <a:ln w="6350" cmpd="sng">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33694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3C1ECF-845A-4D34-AE23-CE92BEA267A0}" type="datetime1">
              <a:rPr lang="en-GB" smtClean="0"/>
              <a:t>18/09/2024</a:t>
            </a:fld>
            <a:endParaRPr lang="en-GB" dirty="0"/>
          </a:p>
        </p:txBody>
      </p:sp>
      <p:sp>
        <p:nvSpPr>
          <p:cNvPr id="3" name="Footer Placeholder 2"/>
          <p:cNvSpPr>
            <a:spLocks noGrp="1"/>
          </p:cNvSpPr>
          <p:nvPr>
            <p:ph type="ftr" sz="quarter" idx="11"/>
          </p:nvPr>
        </p:nvSpPr>
        <p:spPr/>
        <p:txBody>
          <a:bodyPr/>
          <a:lstStyle/>
          <a:p>
            <a:r>
              <a:rPr lang="en-GB"/>
              <a:t>Cathrine Seierstad</a:t>
            </a:r>
            <a:endParaRPr lang="en-GB" dirty="0"/>
          </a:p>
        </p:txBody>
      </p:sp>
      <p:sp>
        <p:nvSpPr>
          <p:cNvPr id="4" name="Slide Number Placeholder 3"/>
          <p:cNvSpPr>
            <a:spLocks noGrp="1"/>
          </p:cNvSpPr>
          <p:nvPr>
            <p:ph type="sldNum" sz="quarter" idx="12"/>
          </p:nvPr>
        </p:nvSpPr>
        <p:spPr/>
        <p:txBody>
          <a:bodyPr/>
          <a:lstStyle/>
          <a:p>
            <a:fld id="{DD47CE25-70FF-46CF-8C79-BCB730161944}" type="slidenum">
              <a:rPr lang="en-GB" smtClean="0"/>
              <a:t>‹#›</a:t>
            </a:fld>
            <a:endParaRPr lang="en-GB" dirty="0"/>
          </a:p>
        </p:txBody>
      </p:sp>
    </p:spTree>
    <p:extLst>
      <p:ext uri="{BB962C8B-B14F-4D97-AF65-F5344CB8AC3E}">
        <p14:creationId xmlns:p14="http://schemas.microsoft.com/office/powerpoint/2010/main" val="31082286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7543800" cy="85725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BA08D617-43E8-4DB4-A28C-D3A9FF0C4C6D}" type="datetime1">
              <a:rPr lang="en-GB" smtClean="0"/>
              <a:t>18/09/2024</a:t>
            </a:fld>
            <a:endParaRPr lang="en-GB" dirty="0"/>
          </a:p>
        </p:txBody>
      </p:sp>
      <p:sp>
        <p:nvSpPr>
          <p:cNvPr id="8" name="Footer Placeholder 7"/>
          <p:cNvSpPr>
            <a:spLocks noGrp="1"/>
          </p:cNvSpPr>
          <p:nvPr>
            <p:ph type="ftr" sz="quarter" idx="11"/>
          </p:nvPr>
        </p:nvSpPr>
        <p:spPr/>
        <p:txBody>
          <a:bodyPr/>
          <a:lstStyle/>
          <a:p>
            <a:r>
              <a:rPr lang="en-GB"/>
              <a:t>Cathrine Seierstad</a:t>
            </a:r>
            <a:endParaRPr lang="en-GB" dirty="0"/>
          </a:p>
        </p:txBody>
      </p:sp>
      <p:sp>
        <p:nvSpPr>
          <p:cNvPr id="9" name="Slide Number Placeholder 8"/>
          <p:cNvSpPr>
            <a:spLocks noGrp="1"/>
          </p:cNvSpPr>
          <p:nvPr>
            <p:ph type="sldNum" sz="quarter" idx="12"/>
          </p:nvPr>
        </p:nvSpPr>
        <p:spPr/>
        <p:txBody>
          <a:bodyPr/>
          <a:lstStyle/>
          <a:p>
            <a:fld id="{DD47CE25-70FF-46CF-8C79-BCB730161944}" type="slidenum">
              <a:rPr lang="en-GB" smtClean="0"/>
              <a:t>‹#›</a:t>
            </a:fld>
            <a:endParaRPr lang="en-GB" dirty="0"/>
          </a:p>
        </p:txBody>
      </p:sp>
      <p:sp>
        <p:nvSpPr>
          <p:cNvPr id="11" name="Content Placeholder 10"/>
          <p:cNvSpPr>
            <a:spLocks noGrp="1"/>
          </p:cNvSpPr>
          <p:nvPr>
            <p:ph sz="quarter" idx="2"/>
          </p:nvPr>
        </p:nvSpPr>
        <p:spPr>
          <a:xfrm>
            <a:off x="457200" y="1771650"/>
            <a:ext cx="3657600" cy="29146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1771650"/>
            <a:ext cx="3657600" cy="29146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177290"/>
            <a:ext cx="3657600" cy="493776"/>
          </a:xfrm>
          <a:prstGeom prst="roundRect">
            <a:avLst>
              <a:gd name="adj" fmla="val 16667"/>
            </a:avLst>
          </a:prstGeom>
          <a:solidFill>
            <a:schemeClr val="accent1"/>
          </a:solidFill>
        </p:spPr>
        <p:txBody>
          <a:bodyPr rtlCol="0" anchor="ctr">
            <a:noAutofit/>
          </a:bodyPr>
          <a:lstStyle>
            <a:lvl1pPr marL="0" indent="0">
              <a:buFontTx/>
              <a:buNone/>
              <a:defRPr sz="15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177290"/>
            <a:ext cx="3657600" cy="493776"/>
          </a:xfrm>
          <a:prstGeom prst="roundRect">
            <a:avLst>
              <a:gd name="adj" fmla="val 16667"/>
            </a:avLst>
          </a:prstGeom>
          <a:solidFill>
            <a:schemeClr val="accent1"/>
          </a:solidFill>
        </p:spPr>
        <p:txBody>
          <a:bodyPr rtlCol="0" anchor="ctr">
            <a:noAutofit/>
          </a:bodyPr>
          <a:lstStyle>
            <a:lvl1pPr marL="0" indent="0">
              <a:buFontTx/>
              <a:buNone/>
              <a:defRPr sz="15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126319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6103" y="428161"/>
            <a:ext cx="7961846" cy="857250"/>
          </a:xfrm>
          <a:prstGeom prst="rect">
            <a:avLst/>
          </a:prstGeom>
        </p:spPr>
        <p:txBody>
          <a:bodyPr vert="horz" lIns="0" tIns="0" rIns="0" bIns="0" rtlCol="0" anchor="ctr">
            <a:normAutofit/>
          </a:bodyPr>
          <a:lstStyle/>
          <a:p>
            <a:r>
              <a:rPr lang="nb-NO" dirty="0"/>
              <a:t>Klikk for å redigere tittelstil</a:t>
            </a:r>
          </a:p>
        </p:txBody>
      </p:sp>
      <p:sp>
        <p:nvSpPr>
          <p:cNvPr id="3" name="Text Placeholder 2"/>
          <p:cNvSpPr>
            <a:spLocks noGrp="1"/>
          </p:cNvSpPr>
          <p:nvPr>
            <p:ph type="body" idx="1"/>
          </p:nvPr>
        </p:nvSpPr>
        <p:spPr>
          <a:xfrm>
            <a:off x="587253" y="1594843"/>
            <a:ext cx="8030696" cy="2850156"/>
          </a:xfrm>
          <a:prstGeom prst="rect">
            <a:avLst/>
          </a:prstGeom>
        </p:spPr>
        <p:txBody>
          <a:bodyPr vert="horz" lIns="91440" tIns="0" rIns="9144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Date Placeholder 3"/>
          <p:cNvSpPr>
            <a:spLocks noGrp="1"/>
          </p:cNvSpPr>
          <p:nvPr>
            <p:ph type="dt" sz="half" idx="2"/>
          </p:nvPr>
        </p:nvSpPr>
        <p:spPr>
          <a:xfrm>
            <a:off x="1371406" y="4834789"/>
            <a:ext cx="1654282" cy="159616"/>
          </a:xfrm>
          <a:prstGeom prst="rect">
            <a:avLst/>
          </a:prstGeom>
        </p:spPr>
        <p:txBody>
          <a:bodyPr vert="horz" lIns="0" tIns="0" rIns="0" bIns="0" rtlCol="0" anchor="ctr"/>
          <a:lstStyle>
            <a:lvl1pPr algn="l">
              <a:defRPr sz="800">
                <a:solidFill>
                  <a:schemeClr val="tx1"/>
                </a:solidFill>
              </a:defRPr>
            </a:lvl1pPr>
          </a:lstStyle>
          <a:p>
            <a:fld id="{B8F50319-7EDF-4AED-93D1-6F7863980652}" type="datetime1">
              <a:rPr lang="en-GB" smtClean="0"/>
              <a:t>18/09/2024</a:t>
            </a:fld>
            <a:endParaRPr lang="nb-NO" dirty="0"/>
          </a:p>
        </p:txBody>
      </p:sp>
      <p:sp>
        <p:nvSpPr>
          <p:cNvPr id="5" name="Footer Placeholder 4"/>
          <p:cNvSpPr>
            <a:spLocks noGrp="1"/>
          </p:cNvSpPr>
          <p:nvPr>
            <p:ph type="ftr" sz="quarter" idx="3"/>
          </p:nvPr>
        </p:nvSpPr>
        <p:spPr>
          <a:xfrm>
            <a:off x="2986488" y="4834789"/>
            <a:ext cx="2895600" cy="159616"/>
          </a:xfrm>
          <a:prstGeom prst="rect">
            <a:avLst/>
          </a:prstGeom>
        </p:spPr>
        <p:txBody>
          <a:bodyPr vert="horz" lIns="0" tIns="0" rIns="0" bIns="0" rtlCol="0" anchor="ctr"/>
          <a:lstStyle>
            <a:lvl1pPr algn="ctr">
              <a:defRPr sz="800">
                <a:solidFill>
                  <a:schemeClr val="tx1"/>
                </a:solidFill>
              </a:defRPr>
            </a:lvl1pPr>
          </a:lstStyle>
          <a:p>
            <a:endParaRPr lang="nb-NO" dirty="0"/>
          </a:p>
        </p:txBody>
      </p:sp>
      <p:sp>
        <p:nvSpPr>
          <p:cNvPr id="6" name="Slide Number Placeholder 5"/>
          <p:cNvSpPr>
            <a:spLocks noGrp="1"/>
          </p:cNvSpPr>
          <p:nvPr>
            <p:ph type="sldNum" sz="quarter" idx="4"/>
          </p:nvPr>
        </p:nvSpPr>
        <p:spPr>
          <a:xfrm>
            <a:off x="6851560" y="4834789"/>
            <a:ext cx="2133600" cy="159616"/>
          </a:xfrm>
          <a:prstGeom prst="rect">
            <a:avLst/>
          </a:prstGeom>
        </p:spPr>
        <p:txBody>
          <a:bodyPr vert="horz" lIns="0" tIns="0" rIns="0" bIns="0" rtlCol="0" anchor="ctr"/>
          <a:lstStyle>
            <a:lvl1pPr algn="r">
              <a:defRPr sz="800">
                <a:solidFill>
                  <a:schemeClr val="tx1"/>
                </a:solidFill>
              </a:defRPr>
            </a:lvl1pPr>
          </a:lstStyle>
          <a:p>
            <a:fld id="{28385D78-4187-AD4C-B928-A8579EE9A756}" type="slidenum">
              <a:rPr lang="nb-NO" smtClean="0"/>
              <a:pPr/>
              <a:t>‹#›</a:t>
            </a:fld>
            <a:endParaRPr lang="nb-NO" dirty="0"/>
          </a:p>
        </p:txBody>
      </p:sp>
      <p:pic>
        <p:nvPicPr>
          <p:cNvPr id="9" name="Picture 8" descr="A picture containing table&#10;&#10;Description automatically generated">
            <a:extLst>
              <a:ext uri="{FF2B5EF4-FFF2-40B4-BE49-F238E27FC236}">
                <a16:creationId xmlns:a16="http://schemas.microsoft.com/office/drawing/2014/main" id="{61C69DF6-CB11-204F-A157-6A5F70DE8F31}"/>
              </a:ext>
            </a:extLst>
          </p:cNvPr>
          <p:cNvPicPr>
            <a:picLocks noChangeAspect="1"/>
          </p:cNvPicPr>
          <p:nvPr userDrawn="1"/>
        </p:nvPicPr>
        <p:blipFill>
          <a:blip r:embed="rId25"/>
          <a:stretch>
            <a:fillRect/>
          </a:stretch>
        </p:blipFill>
        <p:spPr>
          <a:xfrm>
            <a:off x="107553" y="4748795"/>
            <a:ext cx="827519" cy="337628"/>
          </a:xfrm>
          <a:prstGeom prst="rect">
            <a:avLst/>
          </a:prstGeom>
        </p:spPr>
      </p:pic>
    </p:spTree>
    <p:extLst>
      <p:ext uri="{BB962C8B-B14F-4D97-AF65-F5344CB8AC3E}">
        <p14:creationId xmlns:p14="http://schemas.microsoft.com/office/powerpoint/2010/main" val="1334827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57" r:id="rId4"/>
    <p:sldLayoutId id="2147483658" r:id="rId5"/>
    <p:sldLayoutId id="2147483659" r:id="rId6"/>
    <p:sldLayoutId id="2147483660" r:id="rId7"/>
    <p:sldLayoutId id="2147483656" r:id="rId8"/>
    <p:sldLayoutId id="2147483651" r:id="rId9"/>
    <p:sldLayoutId id="2147483652" r:id="rId10"/>
    <p:sldLayoutId id="2147483653" r:id="rId11"/>
    <p:sldLayoutId id="2147483654" r:id="rId12"/>
    <p:sldLayoutId id="2147483655" r:id="rId13"/>
    <p:sldLayoutId id="2147483662" r:id="rId14"/>
    <p:sldLayoutId id="2147483661" r:id="rId15"/>
    <p:sldLayoutId id="2147483668" r:id="rId16"/>
    <p:sldLayoutId id="2147483663" r:id="rId17"/>
    <p:sldLayoutId id="2147483664" r:id="rId18"/>
    <p:sldLayoutId id="2147483665" r:id="rId19"/>
    <p:sldLayoutId id="2147483666" r:id="rId20"/>
    <p:sldLayoutId id="2147483667" r:id="rId21"/>
    <p:sldLayoutId id="2147483687" r:id="rId22"/>
    <p:sldLayoutId id="2147483691" r:id="rId23"/>
  </p:sldLayoutIdLst>
  <p:hf hdr="0" ftr="0" dt="0"/>
  <p:txStyles>
    <p:titleStyle>
      <a:lvl1pPr algn="l" defTabSz="457200" rtl="0" eaLnBrk="1" latinLnBrk="0" hangingPunct="1">
        <a:spcBef>
          <a:spcPct val="0"/>
        </a:spcBef>
        <a:buNone/>
        <a:defRPr sz="3200" b="1" kern="1200">
          <a:solidFill>
            <a:schemeClr val="tx1"/>
          </a:solidFill>
          <a:latin typeface="Times New Roman"/>
          <a:ea typeface="+mj-ea"/>
          <a:cs typeface="Times New Roman"/>
        </a:defRPr>
      </a:lvl1pPr>
    </p:titleStyle>
    <p:bodyStyle>
      <a:lvl1pPr marL="176213" indent="-176213" algn="l" defTabSz="457200" rtl="0" eaLnBrk="1" latinLnBrk="0" hangingPunct="1">
        <a:spcBef>
          <a:spcPct val="20000"/>
        </a:spcBef>
        <a:buFont typeface="Arial"/>
        <a:buChar char="•"/>
        <a:defRPr sz="2000" kern="1200">
          <a:solidFill>
            <a:schemeClr val="tx1"/>
          </a:solidFill>
          <a:latin typeface="Calibri"/>
          <a:ea typeface="+mn-ea"/>
          <a:cs typeface="Calibri"/>
        </a:defRPr>
      </a:lvl1pPr>
      <a:lvl2pPr marL="452438" indent="-207963" algn="l" defTabSz="450850" rtl="0" eaLnBrk="1" latinLnBrk="0" hangingPunct="1">
        <a:spcBef>
          <a:spcPct val="20000"/>
        </a:spcBef>
        <a:buFont typeface="Arial"/>
        <a:buChar char="–"/>
        <a:defRPr sz="2000" kern="1200">
          <a:solidFill>
            <a:schemeClr val="tx1"/>
          </a:solidFill>
          <a:latin typeface="Calibri"/>
          <a:ea typeface="+mn-ea"/>
          <a:cs typeface="Calibri"/>
        </a:defRPr>
      </a:lvl2pPr>
      <a:lvl3pPr marL="627063" indent="-158750" algn="l" defTabSz="627063" rtl="0" eaLnBrk="1" latinLnBrk="0" hangingPunct="1">
        <a:spcBef>
          <a:spcPct val="20000"/>
        </a:spcBef>
        <a:buFont typeface="Arial"/>
        <a:buChar char="•"/>
        <a:defRPr sz="2000" kern="1200">
          <a:solidFill>
            <a:schemeClr val="tx1"/>
          </a:solidFill>
          <a:latin typeface="Calibri"/>
          <a:ea typeface="+mn-ea"/>
          <a:cs typeface="Calibri"/>
        </a:defRPr>
      </a:lvl3pPr>
      <a:lvl4pPr marL="804863" indent="-161925"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987425" indent="-174625"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63522" y="1535957"/>
            <a:ext cx="5259897" cy="1551781"/>
          </a:xfrm>
        </p:spPr>
        <p:txBody>
          <a:bodyPr>
            <a:normAutofit fontScale="90000"/>
          </a:bodyPr>
          <a:lstStyle/>
          <a:p>
            <a:r>
              <a:rPr lang="nb-NO" i="0" dirty="0">
                <a:solidFill>
                  <a:srgbClr val="050505"/>
                </a:solidFill>
                <a:effectLst/>
                <a:latin typeface="Times New Roman" panose="02020603050405020304" pitchFamily="18" charset="0"/>
                <a:cs typeface="Times New Roman" panose="02020603050405020304" pitchFamily="18" charset="0"/>
              </a:rPr>
              <a:t>Kvotering for AS-styrer: </a:t>
            </a:r>
            <a:br>
              <a:rPr lang="nb-NO" i="0" dirty="0">
                <a:solidFill>
                  <a:srgbClr val="050505"/>
                </a:solidFill>
                <a:effectLst/>
                <a:latin typeface="Times New Roman" panose="02020603050405020304" pitchFamily="18" charset="0"/>
                <a:cs typeface="Times New Roman" panose="02020603050405020304" pitchFamily="18" charset="0"/>
              </a:rPr>
            </a:br>
            <a:r>
              <a:rPr lang="nb-NO" i="0" dirty="0">
                <a:solidFill>
                  <a:srgbClr val="050505"/>
                </a:solidFill>
                <a:effectLst/>
                <a:latin typeface="Times New Roman" panose="02020603050405020304" pitchFamily="18" charset="0"/>
                <a:cs typeface="Times New Roman" panose="02020603050405020304" pitchFamily="18" charset="0"/>
              </a:rPr>
              <a:t>Hva har vi lært fra kvotering i ASA-styrer og hva bør selskaper gjøre nå?</a:t>
            </a:r>
            <a:endParaRPr lang="nb-NO" dirty="0">
              <a:latin typeface="Times New Roman" panose="02020603050405020304" pitchFamily="18" charset="0"/>
              <a:cs typeface="Times New Roman" panose="02020603050405020304" pitchFamily="18" charset="0"/>
            </a:endParaRPr>
          </a:p>
        </p:txBody>
      </p:sp>
      <p:sp>
        <p:nvSpPr>
          <p:cNvPr id="7" name="Subtitle 6"/>
          <p:cNvSpPr>
            <a:spLocks noGrp="1"/>
          </p:cNvSpPr>
          <p:nvPr>
            <p:ph type="subTitle" idx="1"/>
          </p:nvPr>
        </p:nvSpPr>
        <p:spPr>
          <a:xfrm>
            <a:off x="195284" y="3888136"/>
            <a:ext cx="4316012" cy="812132"/>
          </a:xfrm>
        </p:spPr>
        <p:txBody>
          <a:bodyPr>
            <a:normAutofit fontScale="92500"/>
          </a:bodyPr>
          <a:lstStyle/>
          <a:p>
            <a:r>
              <a:rPr lang="nb-NO" b="1" dirty="0">
                <a:latin typeface="Calibri"/>
                <a:cs typeface="Calibri"/>
              </a:rPr>
              <a:t>Cathrine Seierstad</a:t>
            </a:r>
          </a:p>
          <a:p>
            <a:r>
              <a:rPr lang="nb-NO" b="1" dirty="0">
                <a:latin typeface="Calibri"/>
                <a:cs typeface="Calibri"/>
              </a:rPr>
              <a:t>Professor i Organisasjon og ledelse, USN og Kristiania</a:t>
            </a:r>
          </a:p>
          <a:p>
            <a:r>
              <a:rPr lang="nb-NO" b="1" dirty="0"/>
              <a:t>Email: Cathrine.seierstad@usn.no</a:t>
            </a:r>
            <a:endParaRPr lang="nb-NO" b="1" dirty="0">
              <a:latin typeface="Calibri"/>
              <a:cs typeface="Calibri"/>
            </a:endParaRPr>
          </a:p>
        </p:txBody>
      </p:sp>
      <p:pic>
        <p:nvPicPr>
          <p:cNvPr id="5" name="Picture 4" descr="DMonster-3.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18300" y="291766"/>
            <a:ext cx="1536700" cy="1536700"/>
          </a:xfrm>
          <a:prstGeom prst="rect">
            <a:avLst/>
          </a:prstGeom>
        </p:spPr>
      </p:pic>
      <p:pic>
        <p:nvPicPr>
          <p:cNvPr id="2" name="Picture Placeholder 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4014" r="24014"/>
          <a:stretch>
            <a:fillRect/>
          </a:stretch>
        </p:blipFill>
        <p:spPr>
          <a:xfrm>
            <a:off x="6825916" y="2418610"/>
            <a:ext cx="1803016" cy="1377353"/>
          </a:xfrm>
        </p:spPr>
      </p:pic>
      <p:sp>
        <p:nvSpPr>
          <p:cNvPr id="3" name="Slide Number Placeholder 2"/>
          <p:cNvSpPr>
            <a:spLocks noGrp="1"/>
          </p:cNvSpPr>
          <p:nvPr>
            <p:ph type="sldNum" sz="quarter" idx="12"/>
          </p:nvPr>
        </p:nvSpPr>
        <p:spPr/>
        <p:txBody>
          <a:bodyPr/>
          <a:lstStyle/>
          <a:p>
            <a:fld id="{28385D78-4187-AD4C-B928-A8579EE9A756}" type="slidenum">
              <a:rPr lang="nb-NO" smtClean="0"/>
              <a:pPr/>
              <a:t>1</a:t>
            </a:fld>
            <a:endParaRPr lang="nb-NO"/>
          </a:p>
        </p:txBody>
      </p:sp>
      <p:pic>
        <p:nvPicPr>
          <p:cNvPr id="1026" name="Picture 2" descr="Kristiania ekstern V.03 - brand identity, guideline and assets.">
            <a:extLst>
              <a:ext uri="{FF2B5EF4-FFF2-40B4-BE49-F238E27FC236}">
                <a16:creationId xmlns:a16="http://schemas.microsoft.com/office/drawing/2014/main" id="{4A9D4449-7C97-0B34-A6D0-3548265E18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297" y="443232"/>
            <a:ext cx="1101579" cy="616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17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AFF8B0-35A1-FA9B-3915-65C6E6639ED8}"/>
              </a:ext>
            </a:extLst>
          </p:cNvPr>
          <p:cNvSpPr>
            <a:spLocks noGrp="1"/>
          </p:cNvSpPr>
          <p:nvPr>
            <p:ph type="title"/>
          </p:nvPr>
        </p:nvSpPr>
        <p:spPr>
          <a:xfrm>
            <a:off x="307911" y="428161"/>
            <a:ext cx="4289490" cy="857250"/>
          </a:xfrm>
        </p:spPr>
        <p:txBody>
          <a:bodyPr anchor="ctr">
            <a:normAutofit/>
          </a:bodyPr>
          <a:lstStyle/>
          <a:p>
            <a:pPr>
              <a:lnSpc>
                <a:spcPct val="90000"/>
              </a:lnSpc>
            </a:pPr>
            <a:br>
              <a:rPr lang="nb-NO" sz="2000" dirty="0">
                <a:effectLst/>
              </a:rPr>
            </a:br>
            <a:r>
              <a:rPr lang="nb-NO" sz="2000" dirty="0" err="1">
                <a:effectLst/>
              </a:rPr>
              <a:t>Kvoteringslov</a:t>
            </a:r>
            <a:r>
              <a:rPr lang="nb-NO" sz="2000" dirty="0">
                <a:effectLst/>
              </a:rPr>
              <a:t> for AS selskaper, 2023</a:t>
            </a:r>
            <a:endParaRPr lang="nb-NO" sz="2000" dirty="0"/>
          </a:p>
        </p:txBody>
      </p:sp>
      <p:sp>
        <p:nvSpPr>
          <p:cNvPr id="3" name="Plassholder for innhold 2">
            <a:extLst>
              <a:ext uri="{FF2B5EF4-FFF2-40B4-BE49-F238E27FC236}">
                <a16:creationId xmlns:a16="http://schemas.microsoft.com/office/drawing/2014/main" id="{7FD153D8-5D38-8972-ECAC-0A2CC37A1D16}"/>
              </a:ext>
            </a:extLst>
          </p:cNvPr>
          <p:cNvSpPr>
            <a:spLocks noGrp="1"/>
          </p:cNvSpPr>
          <p:nvPr>
            <p:ph idx="1"/>
          </p:nvPr>
        </p:nvSpPr>
        <p:spPr>
          <a:xfrm>
            <a:off x="434853" y="1594843"/>
            <a:ext cx="4365747" cy="2850156"/>
          </a:xfrm>
        </p:spPr>
        <p:txBody>
          <a:bodyPr>
            <a:normAutofit/>
          </a:bodyPr>
          <a:lstStyle/>
          <a:p>
            <a:pPr>
              <a:lnSpc>
                <a:spcPct val="90000"/>
              </a:lnSpc>
            </a:pPr>
            <a:r>
              <a:rPr lang="nb-NO" sz="1700" kern="0" dirty="0">
                <a:effectLst/>
              </a:rPr>
              <a:t>Vedtaket innebærer at alle selskaper med omsetning over 50 millioner og mer enn 30 ansatte, skal ha en minimumsrepresentasjon av 40 prosent av hvert kjønn når loven trer i full kraft.</a:t>
            </a:r>
          </a:p>
          <a:p>
            <a:pPr>
              <a:lnSpc>
                <a:spcPct val="90000"/>
              </a:lnSpc>
            </a:pPr>
            <a:r>
              <a:rPr lang="nb-NO" sz="1700" kern="0" dirty="0">
                <a:effectLst/>
              </a:rPr>
              <a:t>Dette omfatter om lag 20 000 selskaper, og betyr at det innen utgangen av 2028 vil være behov for omtrent 13 000 nye styremedlemmer</a:t>
            </a:r>
          </a:p>
          <a:p>
            <a:pPr>
              <a:lnSpc>
                <a:spcPct val="90000"/>
              </a:lnSpc>
            </a:pPr>
            <a:r>
              <a:rPr lang="nb-NO" sz="1700" kern="0" dirty="0"/>
              <a:t>Trinnvis innføring 2024-2028</a:t>
            </a:r>
            <a:endParaRPr lang="nb-NO" sz="1700" dirty="0"/>
          </a:p>
        </p:txBody>
      </p:sp>
      <p:sp>
        <p:nvSpPr>
          <p:cNvPr id="4" name="Plassholder for lysbildenummer 3">
            <a:extLst>
              <a:ext uri="{FF2B5EF4-FFF2-40B4-BE49-F238E27FC236}">
                <a16:creationId xmlns:a16="http://schemas.microsoft.com/office/drawing/2014/main" id="{2FE510FB-000C-AA82-F7A3-E419DD67CFA6}"/>
              </a:ext>
            </a:extLst>
          </p:cNvPr>
          <p:cNvSpPr>
            <a:spLocks noGrp="1"/>
          </p:cNvSpPr>
          <p:nvPr>
            <p:ph type="sldNum" sz="quarter" idx="12"/>
          </p:nvPr>
        </p:nvSpPr>
        <p:spPr>
          <a:xfrm>
            <a:off x="6851560" y="4834789"/>
            <a:ext cx="2133600" cy="159616"/>
          </a:xfrm>
        </p:spPr>
        <p:txBody>
          <a:bodyPr anchor="ctr">
            <a:normAutofit/>
          </a:bodyPr>
          <a:lstStyle/>
          <a:p>
            <a:pPr>
              <a:spcAft>
                <a:spcPts val="600"/>
              </a:spcAft>
            </a:pPr>
            <a:fld id="{28385D78-4187-AD4C-B928-A8579EE9A756}" type="slidenum">
              <a:rPr lang="nb-NO" smtClean="0"/>
              <a:pPr>
                <a:spcAft>
                  <a:spcPts val="600"/>
                </a:spcAft>
              </a:pPr>
              <a:t>2</a:t>
            </a:fld>
            <a:endParaRPr lang="nb-NO"/>
          </a:p>
        </p:txBody>
      </p:sp>
      <p:pic>
        <p:nvPicPr>
          <p:cNvPr id="1026" name="Picture 2" descr="No description available.">
            <a:extLst>
              <a:ext uri="{FF2B5EF4-FFF2-40B4-BE49-F238E27FC236}">
                <a16:creationId xmlns:a16="http://schemas.microsoft.com/office/drawing/2014/main" id="{FAED3E23-E0F5-C143-DF78-5D8076E5AF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558" b="13725"/>
          <a:stretch/>
        </p:blipFill>
        <p:spPr bwMode="auto">
          <a:xfrm>
            <a:off x="6082248" y="165100"/>
            <a:ext cx="2247362" cy="4530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889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EC22CF-0824-4840-516F-B8AEFEE1019D}"/>
              </a:ext>
            </a:extLst>
          </p:cNvPr>
          <p:cNvSpPr>
            <a:spLocks noGrp="1"/>
          </p:cNvSpPr>
          <p:nvPr>
            <p:ph type="title"/>
          </p:nvPr>
        </p:nvSpPr>
        <p:spPr>
          <a:xfrm>
            <a:off x="303325" y="428161"/>
            <a:ext cx="8372289" cy="857250"/>
          </a:xfrm>
        </p:spPr>
        <p:txBody>
          <a:bodyPr>
            <a:normAutofit/>
          </a:bodyPr>
          <a:lstStyle/>
          <a:p>
            <a:r>
              <a:rPr lang="nb-NO" sz="2800" dirty="0"/>
              <a:t>Hva har vi lært etter 20 år med kvotering i ASA selskaper?</a:t>
            </a:r>
          </a:p>
        </p:txBody>
      </p:sp>
      <p:sp>
        <p:nvSpPr>
          <p:cNvPr id="4" name="Plassholder for lysbildenummer 3">
            <a:extLst>
              <a:ext uri="{FF2B5EF4-FFF2-40B4-BE49-F238E27FC236}">
                <a16:creationId xmlns:a16="http://schemas.microsoft.com/office/drawing/2014/main" id="{22A23242-EAAD-5259-C54F-AA4F45B3FCAD}"/>
              </a:ext>
            </a:extLst>
          </p:cNvPr>
          <p:cNvSpPr>
            <a:spLocks noGrp="1"/>
          </p:cNvSpPr>
          <p:nvPr>
            <p:ph type="sldNum" sz="quarter" idx="12"/>
          </p:nvPr>
        </p:nvSpPr>
        <p:spPr/>
        <p:txBody>
          <a:bodyPr/>
          <a:lstStyle/>
          <a:p>
            <a:fld id="{28385D78-4187-AD4C-B928-A8579EE9A756}" type="slidenum">
              <a:rPr lang="nb-NO" smtClean="0"/>
              <a:t>3</a:t>
            </a:fld>
            <a:endParaRPr lang="nb-NO"/>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913" y="1640874"/>
            <a:ext cx="2133600" cy="1419225"/>
          </a:xfrm>
          <a:prstGeom prst="rect">
            <a:avLst/>
          </a:prstGeom>
          <a:ln w="88900" cap="sq" cmpd="thickThin">
            <a:solidFill>
              <a:srgbClr val="000000"/>
            </a:solidFill>
            <a:prstDash val="solid"/>
            <a:miter lim="800000"/>
          </a:ln>
          <a:effectLst>
            <a:innerShdw blurRad="76200">
              <a:srgbClr val="000000"/>
            </a:innerShdw>
          </a:effectLst>
        </p:spPr>
      </p:pic>
      <p:pic>
        <p:nvPicPr>
          <p:cNvPr id="6" name="Picture 2">
            <a:extLst>
              <a:ext uri="{FF2B5EF4-FFF2-40B4-BE49-F238E27FC236}">
                <a16:creationId xmlns:a16="http://schemas.microsoft.com/office/drawing/2014/main" id="{0172737D-F8B9-0E88-D5FC-670512D771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3209" y="2519297"/>
            <a:ext cx="2494573" cy="22477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8">
            <a:extLst>
              <a:ext uri="{FF2B5EF4-FFF2-40B4-BE49-F238E27FC236}">
                <a16:creationId xmlns:a16="http://schemas.microsoft.com/office/drawing/2014/main" id="{E5B59326-17A0-6D11-D92D-05C92B44AA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0799" y="1195362"/>
            <a:ext cx="1528132" cy="2310247"/>
          </a:xfrm>
          <a:prstGeom prst="rect">
            <a:avLst/>
          </a:prstGeom>
          <a:ln w="88900" cap="sq" cmpd="thickThin">
            <a:solidFill>
              <a:srgbClr val="000000"/>
            </a:solidFill>
            <a:prstDash val="solid"/>
            <a:miter lim="800000"/>
          </a:ln>
          <a:effectLst>
            <a:innerShdw blurRad="76200">
              <a:srgbClr val="000000"/>
            </a:innerShdw>
          </a:effectLst>
        </p:spPr>
      </p:pic>
      <p:pic>
        <p:nvPicPr>
          <p:cNvPr id="3" name="Plassholder for innhold 3">
            <a:extLst>
              <a:ext uri="{FF2B5EF4-FFF2-40B4-BE49-F238E27FC236}">
                <a16:creationId xmlns:a16="http://schemas.microsoft.com/office/drawing/2014/main" id="{C0A48386-0CD6-4893-8A05-23EFA37070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9153" y="3716727"/>
            <a:ext cx="1818413" cy="11978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4483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Timeline&#10;&#10;Description automatically generated">
            <a:extLst>
              <a:ext uri="{FF2B5EF4-FFF2-40B4-BE49-F238E27FC236}">
                <a16:creationId xmlns:a16="http://schemas.microsoft.com/office/drawing/2014/main" id="{D5718801-3C37-EE33-0A9C-BC97BFAAFD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778" y="680526"/>
            <a:ext cx="8527886" cy="4265205"/>
          </a:xfrm>
          <a:prstGeom prst="rect">
            <a:avLst/>
          </a:prstGeom>
        </p:spPr>
      </p:pic>
      <p:sp>
        <p:nvSpPr>
          <p:cNvPr id="10" name="Tittel 9">
            <a:extLst>
              <a:ext uri="{FF2B5EF4-FFF2-40B4-BE49-F238E27FC236}">
                <a16:creationId xmlns:a16="http://schemas.microsoft.com/office/drawing/2014/main" id="{B2F96222-B177-EBCE-0FCE-1EFF7D7D279C}"/>
              </a:ext>
            </a:extLst>
          </p:cNvPr>
          <p:cNvSpPr>
            <a:spLocks noGrp="1"/>
          </p:cNvSpPr>
          <p:nvPr>
            <p:ph type="title"/>
          </p:nvPr>
        </p:nvSpPr>
        <p:spPr>
          <a:xfrm>
            <a:off x="838200" y="197769"/>
            <a:ext cx="7848600" cy="1114425"/>
          </a:xfrm>
        </p:spPr>
        <p:txBody>
          <a:bodyPr vert="horz" lIns="68580" tIns="34290" rIns="68580" bIns="34290" rtlCol="0" anchor="t">
            <a:normAutofit/>
          </a:bodyPr>
          <a:lstStyle/>
          <a:p>
            <a:r>
              <a:rPr lang="en-US" sz="3150" dirty="0"/>
              <a:t>1. </a:t>
            </a:r>
            <a:r>
              <a:rPr lang="en-US" sz="3150" dirty="0" err="1"/>
              <a:t>Andel</a:t>
            </a:r>
            <a:r>
              <a:rPr lang="en-US" sz="3150" dirty="0"/>
              <a:t> </a:t>
            </a:r>
            <a:r>
              <a:rPr lang="en-US" sz="3150" dirty="0" err="1"/>
              <a:t>kvinner</a:t>
            </a:r>
            <a:r>
              <a:rPr lang="en-US" sz="3150" dirty="0"/>
              <a:t> </a:t>
            </a:r>
            <a:r>
              <a:rPr lang="en-US" sz="3150" dirty="0" err="1"/>
              <a:t>i</a:t>
            </a:r>
            <a:r>
              <a:rPr lang="en-US" sz="3150" dirty="0"/>
              <a:t> ASA </a:t>
            </a:r>
            <a:r>
              <a:rPr lang="en-US" sz="3150" dirty="0" err="1"/>
              <a:t>styrer</a:t>
            </a:r>
            <a:r>
              <a:rPr lang="en-US" sz="3150" dirty="0"/>
              <a:t> </a:t>
            </a:r>
            <a:r>
              <a:rPr lang="en-US" sz="3150" dirty="0" err="1"/>
              <a:t>økt</a:t>
            </a:r>
            <a:r>
              <a:rPr lang="en-US" sz="3150" dirty="0"/>
              <a:t> </a:t>
            </a:r>
            <a:r>
              <a:rPr lang="en-US" sz="3150" dirty="0" err="1"/>
              <a:t>til</a:t>
            </a:r>
            <a:r>
              <a:rPr lang="en-US" sz="3150" dirty="0"/>
              <a:t> </a:t>
            </a:r>
            <a:r>
              <a:rPr lang="en-US" sz="3150" dirty="0" err="1"/>
              <a:t>lovkrav</a:t>
            </a:r>
            <a:br>
              <a:rPr lang="nb-NO" sz="3150" dirty="0"/>
            </a:br>
            <a:endParaRPr lang="nb-NO" sz="3150" dirty="0"/>
          </a:p>
        </p:txBody>
      </p:sp>
      <p:sp>
        <p:nvSpPr>
          <p:cNvPr id="2" name="Stjerne: 5 tagger 1">
            <a:extLst>
              <a:ext uri="{FF2B5EF4-FFF2-40B4-BE49-F238E27FC236}">
                <a16:creationId xmlns:a16="http://schemas.microsoft.com/office/drawing/2014/main" id="{0370DAE2-3EB3-9BC7-A8D6-9C0FD2049612}"/>
              </a:ext>
            </a:extLst>
          </p:cNvPr>
          <p:cNvSpPr/>
          <p:nvPr/>
        </p:nvSpPr>
        <p:spPr>
          <a:xfrm>
            <a:off x="8630065" y="561978"/>
            <a:ext cx="457199" cy="302004"/>
          </a:xfrm>
          <a:prstGeom prst="star5">
            <a:avLst>
              <a:gd name="adj" fmla="val 19097"/>
              <a:gd name="hf" fmla="val 105146"/>
              <a:gd name="vf" fmla="val 1105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12964526-FA4C-E095-D2FF-6860EEE8BCC7}"/>
              </a:ext>
            </a:extLst>
          </p:cNvPr>
          <p:cNvSpPr txBox="1"/>
          <p:nvPr/>
        </p:nvSpPr>
        <p:spPr>
          <a:xfrm>
            <a:off x="6007399" y="4761065"/>
            <a:ext cx="2851265" cy="369332"/>
          </a:xfrm>
          <a:prstGeom prst="rect">
            <a:avLst/>
          </a:prstGeom>
          <a:noFill/>
        </p:spPr>
        <p:txBody>
          <a:bodyPr wrap="square" rtlCol="0">
            <a:spAutoFit/>
          </a:bodyPr>
          <a:lstStyle/>
          <a:p>
            <a:r>
              <a:rPr lang="nb-NO" dirty="0"/>
              <a:t>(Doldor and Seierstad, 2024)</a:t>
            </a:r>
          </a:p>
        </p:txBody>
      </p:sp>
    </p:spTree>
    <p:extLst>
      <p:ext uri="{BB962C8B-B14F-4D97-AF65-F5344CB8AC3E}">
        <p14:creationId xmlns:p14="http://schemas.microsoft.com/office/powerpoint/2010/main" val="3715163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EDB4EF-F716-F9A9-2D03-CBA62B20377A}"/>
              </a:ext>
            </a:extLst>
          </p:cNvPr>
          <p:cNvSpPr>
            <a:spLocks noGrp="1"/>
          </p:cNvSpPr>
          <p:nvPr>
            <p:ph type="title"/>
          </p:nvPr>
        </p:nvSpPr>
        <p:spPr>
          <a:xfrm>
            <a:off x="656103" y="604329"/>
            <a:ext cx="7961846" cy="857250"/>
          </a:xfrm>
        </p:spPr>
        <p:txBody>
          <a:bodyPr>
            <a:normAutofit fontScale="90000"/>
          </a:bodyPr>
          <a:lstStyle/>
          <a:p>
            <a:r>
              <a:rPr lang="nb-NO" dirty="0">
                <a:latin typeface="Times New Roman" panose="02020603050405020304" pitchFamily="18" charset="0"/>
                <a:ea typeface="Calibri" panose="020F0502020204030204" pitchFamily="34" charset="0"/>
                <a:cs typeface="Times New Roman" panose="02020603050405020304" pitchFamily="18" charset="0"/>
              </a:rPr>
              <a:t>2. Loven er s</a:t>
            </a:r>
            <a:r>
              <a:rPr lang="nb-NO" sz="3200" b="1" dirty="0">
                <a:effectLst/>
                <a:latin typeface="Times New Roman" panose="02020603050405020304" pitchFamily="18" charset="0"/>
                <a:ea typeface="Calibri" panose="020F0502020204030204" pitchFamily="34" charset="0"/>
                <a:cs typeface="Times New Roman" panose="02020603050405020304" pitchFamily="18" charset="0"/>
              </a:rPr>
              <a:t>uksessfull hvor innført: men begrenset domino-effekt på andre </a:t>
            </a:r>
            <a:r>
              <a:rPr lang="nb-NO" dirty="0">
                <a:latin typeface="Times New Roman" panose="02020603050405020304" pitchFamily="18" charset="0"/>
                <a:ea typeface="Calibri" panose="020F0502020204030204" pitchFamily="34" charset="0"/>
                <a:cs typeface="Times New Roman" panose="02020603050405020304" pitchFamily="18" charset="0"/>
              </a:rPr>
              <a:t>styreformer og </a:t>
            </a:r>
            <a:r>
              <a:rPr lang="nb-NO" sz="3200" b="1" dirty="0">
                <a:effectLst/>
                <a:latin typeface="Times New Roman" panose="02020603050405020304" pitchFamily="18" charset="0"/>
                <a:ea typeface="Calibri" panose="020F0502020204030204" pitchFamily="34" charset="0"/>
                <a:cs typeface="Times New Roman" panose="02020603050405020304" pitchFamily="18" charset="0"/>
              </a:rPr>
              <a:t>toppledelsen</a:t>
            </a:r>
            <a:br>
              <a:rPr lang="nb-NO" sz="3200" b="1" dirty="0">
                <a:effectLst/>
                <a:latin typeface="Times New Roman" panose="02020603050405020304" pitchFamily="18" charset="0"/>
                <a:ea typeface="Calibri" panose="020F0502020204030204" pitchFamily="34" charset="0"/>
                <a:cs typeface="Times New Roman" panose="02020603050405020304" pitchFamily="18" charset="0"/>
              </a:rPr>
            </a:br>
            <a:endParaRPr lang="nb-NO" dirty="0"/>
          </a:p>
        </p:txBody>
      </p:sp>
      <p:sp>
        <p:nvSpPr>
          <p:cNvPr id="4" name="Plassholder for lysbildenummer 3">
            <a:extLst>
              <a:ext uri="{FF2B5EF4-FFF2-40B4-BE49-F238E27FC236}">
                <a16:creationId xmlns:a16="http://schemas.microsoft.com/office/drawing/2014/main" id="{1A0F4CC1-DB53-1BB9-595D-AF8E7AC14140}"/>
              </a:ext>
            </a:extLst>
          </p:cNvPr>
          <p:cNvSpPr>
            <a:spLocks noGrp="1"/>
          </p:cNvSpPr>
          <p:nvPr>
            <p:ph type="sldNum" sz="quarter" idx="12"/>
          </p:nvPr>
        </p:nvSpPr>
        <p:spPr/>
        <p:txBody>
          <a:bodyPr/>
          <a:lstStyle/>
          <a:p>
            <a:fld id="{28385D78-4187-AD4C-B928-A8579EE9A756}" type="slidenum">
              <a:rPr lang="nb-NO" smtClean="0"/>
              <a:t>5</a:t>
            </a:fld>
            <a:endParaRPr lang="nb-NO"/>
          </a:p>
        </p:txBody>
      </p:sp>
      <p:pic>
        <p:nvPicPr>
          <p:cNvPr id="5" name="Content Placeholder 9">
            <a:extLst>
              <a:ext uri="{FF2B5EF4-FFF2-40B4-BE49-F238E27FC236}">
                <a16:creationId xmlns:a16="http://schemas.microsoft.com/office/drawing/2014/main" id="{1C2B787E-C9FD-AC6C-FCE6-43FEC310F59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922" b="23838"/>
          <a:stretch/>
        </p:blipFill>
        <p:spPr>
          <a:xfrm>
            <a:off x="1750985" y="1847108"/>
            <a:ext cx="5267715" cy="2849562"/>
          </a:xfrm>
          <a:prstGeom prst="rect">
            <a:avLst/>
          </a:prstGeom>
        </p:spPr>
      </p:pic>
    </p:spTree>
    <p:extLst>
      <p:ext uri="{BB962C8B-B14F-4D97-AF65-F5344CB8AC3E}">
        <p14:creationId xmlns:p14="http://schemas.microsoft.com/office/powerpoint/2010/main" val="86967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1119" y="483722"/>
            <a:ext cx="8288323" cy="745629"/>
          </a:xfrm>
        </p:spPr>
        <p:txBody>
          <a:bodyPr>
            <a:normAutofit/>
          </a:bodyPr>
          <a:lstStyle/>
          <a:p>
            <a:r>
              <a:rPr lang="en-GB" sz="2325" dirty="0" err="1"/>
              <a:t>Andel</a:t>
            </a:r>
            <a:r>
              <a:rPr lang="en-GB" sz="2325" dirty="0"/>
              <a:t> </a:t>
            </a:r>
            <a:r>
              <a:rPr lang="en-GB" sz="2325" dirty="0" err="1"/>
              <a:t>kvinner</a:t>
            </a:r>
            <a:r>
              <a:rPr lang="en-GB" sz="2325" dirty="0"/>
              <a:t> I Norske </a:t>
            </a:r>
            <a:r>
              <a:rPr lang="en-GB" sz="2325" dirty="0" err="1"/>
              <a:t>styrer</a:t>
            </a:r>
            <a:r>
              <a:rPr lang="en-GB" sz="2325" dirty="0"/>
              <a:t> (ASA </a:t>
            </a:r>
            <a:r>
              <a:rPr lang="en-GB" sz="2325" dirty="0" err="1"/>
              <a:t>og</a:t>
            </a:r>
            <a:r>
              <a:rPr lang="en-GB" sz="2325" dirty="0"/>
              <a:t> AS) 2002-2022</a:t>
            </a:r>
            <a:endParaRPr lang="en-GB" dirty="0"/>
          </a:p>
        </p:txBody>
      </p:sp>
      <p:sp>
        <p:nvSpPr>
          <p:cNvPr id="2" name="Plassholder for bunntekst 1">
            <a:extLst>
              <a:ext uri="{FF2B5EF4-FFF2-40B4-BE49-F238E27FC236}">
                <a16:creationId xmlns:a16="http://schemas.microsoft.com/office/drawing/2014/main" id="{1EDFC2CF-139B-96AB-B88E-0DE455B77693}"/>
              </a:ext>
            </a:extLst>
          </p:cNvPr>
          <p:cNvSpPr>
            <a:spLocks noGrp="1"/>
          </p:cNvSpPr>
          <p:nvPr>
            <p:ph type="ftr" sz="quarter" idx="11"/>
          </p:nvPr>
        </p:nvSpPr>
        <p:spPr/>
        <p:txBody>
          <a:bodyPr/>
          <a:lstStyle/>
          <a:p>
            <a:r>
              <a:rPr lang="nb-NO"/>
              <a:t>CS2023</a:t>
            </a:r>
          </a:p>
        </p:txBody>
      </p:sp>
      <p:sp>
        <p:nvSpPr>
          <p:cNvPr id="3" name="Plassholder for lysbildenummer 2">
            <a:extLst>
              <a:ext uri="{FF2B5EF4-FFF2-40B4-BE49-F238E27FC236}">
                <a16:creationId xmlns:a16="http://schemas.microsoft.com/office/drawing/2014/main" id="{4EBD77AD-CDFA-AAE7-50EE-2ADD833FD708}"/>
              </a:ext>
            </a:extLst>
          </p:cNvPr>
          <p:cNvSpPr>
            <a:spLocks noGrp="1"/>
          </p:cNvSpPr>
          <p:nvPr>
            <p:ph type="sldNum" sz="quarter" idx="12"/>
          </p:nvPr>
        </p:nvSpPr>
        <p:spPr/>
        <p:txBody>
          <a:bodyPr/>
          <a:lstStyle/>
          <a:p>
            <a:fld id="{C19A82EC-548F-4AC9-B6FB-240C84A49AAA}" type="slidenum">
              <a:rPr lang="nb-NO" smtClean="0"/>
              <a:t>6</a:t>
            </a:fld>
            <a:endParaRPr lang="nb-NO"/>
          </a:p>
        </p:txBody>
      </p:sp>
      <p:pic>
        <p:nvPicPr>
          <p:cNvPr id="7" name="Picture 2" descr="No description available.">
            <a:extLst>
              <a:ext uri="{FF2B5EF4-FFF2-40B4-BE49-F238E27FC236}">
                <a16:creationId xmlns:a16="http://schemas.microsoft.com/office/drawing/2014/main" id="{4923DF49-91A8-66A5-176D-4C8A4A14EC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487" b="1623"/>
          <a:stretch/>
        </p:blipFill>
        <p:spPr bwMode="auto">
          <a:xfrm>
            <a:off x="781396" y="983227"/>
            <a:ext cx="7399090" cy="3635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92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a:extLst>
              <a:ext uri="{FF2B5EF4-FFF2-40B4-BE49-F238E27FC236}">
                <a16:creationId xmlns:a16="http://schemas.microsoft.com/office/drawing/2014/main" id="{47EAD9D6-7234-77B3-5AAC-98CE57588E1A}"/>
              </a:ext>
            </a:extLst>
          </p:cNvPr>
          <p:cNvSpPr>
            <a:spLocks noGrp="1"/>
          </p:cNvSpPr>
          <p:nvPr>
            <p:ph type="title"/>
          </p:nvPr>
        </p:nvSpPr>
        <p:spPr>
          <a:xfrm>
            <a:off x="330731" y="85852"/>
            <a:ext cx="7961846" cy="857250"/>
          </a:xfrm>
        </p:spPr>
        <p:txBody>
          <a:bodyPr>
            <a:normAutofit/>
          </a:bodyPr>
          <a:lstStyle/>
          <a:p>
            <a:r>
              <a:rPr lang="nb-NO" sz="2800" dirty="0"/>
              <a:t>Kjønnsfordeling i styrer og ledergruppen for de 200 største selskapene</a:t>
            </a:r>
          </a:p>
        </p:txBody>
      </p:sp>
      <p:sp>
        <p:nvSpPr>
          <p:cNvPr id="2" name="Slide Number Placeholder 1">
            <a:extLst>
              <a:ext uri="{FF2B5EF4-FFF2-40B4-BE49-F238E27FC236}">
                <a16:creationId xmlns:a16="http://schemas.microsoft.com/office/drawing/2014/main" id="{DBA97786-FD0C-46E3-AA23-9D7D134DA09F}"/>
              </a:ext>
            </a:extLst>
          </p:cNvPr>
          <p:cNvSpPr>
            <a:spLocks noGrp="1"/>
          </p:cNvSpPr>
          <p:nvPr>
            <p:ph type="sldNum" sz="quarter" idx="12"/>
          </p:nvPr>
        </p:nvSpPr>
        <p:spPr>
          <a:xfrm>
            <a:off x="6851560" y="4834789"/>
            <a:ext cx="2133600" cy="159616"/>
          </a:xfrm>
        </p:spPr>
        <p:txBody>
          <a:bodyPr anchor="ctr">
            <a:normAutofit/>
          </a:bodyPr>
          <a:lstStyle/>
          <a:p>
            <a:pPr>
              <a:spcAft>
                <a:spcPts val="600"/>
              </a:spcAft>
            </a:pPr>
            <a:fld id="{28385D78-4187-AD4C-B928-A8579EE9A756}" type="slidenum">
              <a:rPr lang="nb-NO" smtClean="0"/>
              <a:pPr>
                <a:spcAft>
                  <a:spcPts val="600"/>
                </a:spcAft>
              </a:pPr>
              <a:t>7</a:t>
            </a:fld>
            <a:endParaRPr lang="nb-NO"/>
          </a:p>
        </p:txBody>
      </p:sp>
      <p:sp>
        <p:nvSpPr>
          <p:cNvPr id="3" name="TextBox 2">
            <a:extLst>
              <a:ext uri="{FF2B5EF4-FFF2-40B4-BE49-F238E27FC236}">
                <a16:creationId xmlns:a16="http://schemas.microsoft.com/office/drawing/2014/main" id="{42332280-A2E5-4997-807D-C29B27BAD1AB}"/>
              </a:ext>
            </a:extLst>
          </p:cNvPr>
          <p:cNvSpPr txBox="1"/>
          <p:nvPr/>
        </p:nvSpPr>
        <p:spPr>
          <a:xfrm>
            <a:off x="5108783" y="4654726"/>
            <a:ext cx="4195483" cy="369332"/>
          </a:xfrm>
          <a:prstGeom prst="rect">
            <a:avLst/>
          </a:prstGeom>
          <a:noFill/>
        </p:spPr>
        <p:txBody>
          <a:bodyPr wrap="square" rtlCol="0">
            <a:spAutoFit/>
          </a:bodyPr>
          <a:lstStyle/>
          <a:p>
            <a:r>
              <a:rPr lang="en-US" dirty="0"/>
              <a:t>(CORE </a:t>
            </a:r>
            <a:r>
              <a:rPr lang="en-US" dirty="0" err="1"/>
              <a:t>Likestillingsbarometer</a:t>
            </a:r>
            <a:r>
              <a:rPr lang="en-US" dirty="0"/>
              <a:t>, 2022)</a:t>
            </a:r>
            <a:endParaRPr lang="nb-NO" dirty="0"/>
          </a:p>
        </p:txBody>
      </p:sp>
      <p:pic>
        <p:nvPicPr>
          <p:cNvPr id="7" name="Plassholder for innhold 6" descr="Et bilde som inneholder tekst, skjermbilde, programvare, Nettside&#10;&#10;Automatisk generert beskrivelse">
            <a:extLst>
              <a:ext uri="{FF2B5EF4-FFF2-40B4-BE49-F238E27FC236}">
                <a16:creationId xmlns:a16="http://schemas.microsoft.com/office/drawing/2014/main" id="{6EEF7FA1-623B-0CD8-B32B-0468DAF2069A}"/>
              </a:ext>
            </a:extLst>
          </p:cNvPr>
          <p:cNvPicPr>
            <a:picLocks noGrp="1" noChangeAspect="1"/>
          </p:cNvPicPr>
          <p:nvPr>
            <p:ph idx="1"/>
          </p:nvPr>
        </p:nvPicPr>
        <p:blipFill rotWithShape="1">
          <a:blip r:embed="rId3"/>
          <a:srcRect l="37515" t="8065" r="38705" b="11953"/>
          <a:stretch/>
        </p:blipFill>
        <p:spPr>
          <a:xfrm>
            <a:off x="1306559" y="943102"/>
            <a:ext cx="3802224" cy="4064406"/>
          </a:xfrm>
        </p:spPr>
      </p:pic>
    </p:spTree>
    <p:extLst>
      <p:ext uri="{BB962C8B-B14F-4D97-AF65-F5344CB8AC3E}">
        <p14:creationId xmlns:p14="http://schemas.microsoft.com/office/powerpoint/2010/main" val="3311491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A064CE43-D39D-3B4E-CDEC-3BE25FF02AFD}"/>
              </a:ext>
            </a:extLst>
          </p:cNvPr>
          <p:cNvSpPr>
            <a:spLocks noGrp="1"/>
          </p:cNvSpPr>
          <p:nvPr>
            <p:ph type="title"/>
          </p:nvPr>
        </p:nvSpPr>
        <p:spPr/>
        <p:txBody>
          <a:bodyPr>
            <a:normAutofit fontScale="90000"/>
          </a:bodyPr>
          <a:lstStyle/>
          <a:p>
            <a:r>
              <a:rPr lang="nb-NO" sz="3200" b="1" dirty="0">
                <a:effectLst/>
                <a:latin typeface="Times New Roman" panose="02020603050405020304" pitchFamily="18" charset="0"/>
                <a:ea typeface="Calibri" panose="020F0502020204030204" pitchFamily="34" charset="0"/>
                <a:cs typeface="Times New Roman" panose="02020603050405020304" pitchFamily="18" charset="0"/>
              </a:rPr>
              <a:t>3. </a:t>
            </a:r>
            <a:r>
              <a:rPr lang="nb-NO" dirty="0">
                <a:latin typeface="Times New Roman" panose="02020603050405020304" pitchFamily="18" charset="0"/>
                <a:ea typeface="Calibri" panose="020F0502020204030204" pitchFamily="34" charset="0"/>
                <a:cs typeface="Times New Roman" panose="02020603050405020304" pitchFamily="18" charset="0"/>
              </a:rPr>
              <a:t>Noen styremedlemmer hadde m</a:t>
            </a:r>
            <a:r>
              <a:rPr lang="nb-NO" sz="3200" b="1" dirty="0">
                <a:effectLst/>
                <a:latin typeface="Times New Roman" panose="02020603050405020304" pitchFamily="18" charset="0"/>
                <a:ea typeface="Calibri" panose="020F0502020204030204" pitchFamily="34" charset="0"/>
                <a:cs typeface="Times New Roman" panose="02020603050405020304" pitchFamily="18" charset="0"/>
              </a:rPr>
              <a:t>ange styreverv retter etter introduksjon av loven</a:t>
            </a:r>
            <a:endParaRPr lang="nb-NO" dirty="0"/>
          </a:p>
        </p:txBody>
      </p:sp>
      <p:sp>
        <p:nvSpPr>
          <p:cNvPr id="5" name="Plassholder for lysbildenummer 4">
            <a:extLst>
              <a:ext uri="{FF2B5EF4-FFF2-40B4-BE49-F238E27FC236}">
                <a16:creationId xmlns:a16="http://schemas.microsoft.com/office/drawing/2014/main" id="{8B45E551-DB63-ABBD-350C-893EAFAA69DD}"/>
              </a:ext>
            </a:extLst>
          </p:cNvPr>
          <p:cNvSpPr>
            <a:spLocks noGrp="1"/>
          </p:cNvSpPr>
          <p:nvPr>
            <p:ph type="sldNum" sz="quarter" idx="12"/>
          </p:nvPr>
        </p:nvSpPr>
        <p:spPr/>
        <p:txBody>
          <a:bodyPr/>
          <a:lstStyle/>
          <a:p>
            <a:fld id="{C19A82EC-548F-4AC9-B6FB-240C84A49AAA}" type="slidenum">
              <a:rPr lang="nb-NO" smtClean="0"/>
              <a:t>8</a:t>
            </a:fld>
            <a:endParaRPr lang="nb-NO"/>
          </a:p>
        </p:txBody>
      </p:sp>
      <p:pic>
        <p:nvPicPr>
          <p:cNvPr id="8" name="Picture 10">
            <a:extLst>
              <a:ext uri="{FF2B5EF4-FFF2-40B4-BE49-F238E27FC236}">
                <a16:creationId xmlns:a16="http://schemas.microsoft.com/office/drawing/2014/main" id="{014E7526-C90F-F85A-507D-2634FD457A5A}"/>
              </a:ext>
            </a:extLst>
          </p:cNvPr>
          <p:cNvPicPr>
            <a:picLocks noGrp="1" noChangeAspect="1" noChangeArrowheads="1"/>
          </p:cNvPicPr>
          <p:nvPr>
            <p:ph idx="1"/>
          </p:nvPr>
        </p:nvPicPr>
        <p:blipFill>
          <a:blip r:embed="rId3"/>
          <a:srcRect/>
          <a:stretch>
            <a:fillRect/>
          </a:stretch>
        </p:blipFill>
        <p:spPr bwMode="auto">
          <a:xfrm>
            <a:off x="726130" y="1501253"/>
            <a:ext cx="6125430" cy="3413343"/>
          </a:xfrm>
          <a:prstGeom prst="rect">
            <a:avLst/>
          </a:prstGeom>
          <a:noFill/>
          <a:ln w="9525">
            <a:noFill/>
            <a:miter lim="800000"/>
            <a:headEnd/>
            <a:tailEnd/>
          </a:ln>
        </p:spPr>
      </p:pic>
    </p:spTree>
    <p:extLst>
      <p:ext uri="{BB962C8B-B14F-4D97-AF65-F5344CB8AC3E}">
        <p14:creationId xmlns:p14="http://schemas.microsoft.com/office/powerpoint/2010/main" val="2549403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70" y="171569"/>
            <a:ext cx="7114694" cy="1177640"/>
          </a:xfrm>
        </p:spPr>
        <p:txBody>
          <a:bodyPr>
            <a:normAutofit/>
          </a:bodyPr>
          <a:lstStyle/>
          <a:p>
            <a:pPr lvl="0"/>
            <a:r>
              <a:rPr lang="nb-NO" sz="1800" dirty="0">
                <a:latin typeface="Times New Roman" panose="02020603050405020304" pitchFamily="18" charset="0"/>
                <a:ea typeface="Calibri" panose="020F0502020204030204" pitchFamily="34" charset="0"/>
                <a:cs typeface="Times New Roman" panose="02020603050405020304" pitchFamily="18" charset="0"/>
              </a:rPr>
              <a:t>K</a:t>
            </a:r>
            <a:r>
              <a:rPr lang="nb-NO" sz="1800" b="1" dirty="0">
                <a:effectLst/>
                <a:latin typeface="Times New Roman" panose="02020603050405020304" pitchFamily="18" charset="0"/>
                <a:ea typeface="Calibri" panose="020F0502020204030204" pitchFamily="34" charset="0"/>
                <a:cs typeface="Times New Roman" panose="02020603050405020304" pitchFamily="18" charset="0"/>
              </a:rPr>
              <a:t>onsentrasjon  av kvinner blant styremedlemmer med flere verv rett etter implementeringen av kvoteringsloven</a:t>
            </a:r>
            <a:endParaRPr lang="en-GB" sz="1800" dirty="0">
              <a:latin typeface="Times New Roman" panose="02020603050405020304" pitchFamily="18" charset="0"/>
              <a:cs typeface="Times New Roman" panose="02020603050405020304" pitchFamily="18" charset="0"/>
            </a:endParaRP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74542" y="1960826"/>
            <a:ext cx="6661122" cy="3182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1"/>
          <p:cNvSpPr>
            <a:spLocks noChangeArrowheads="1"/>
          </p:cNvSpPr>
          <p:nvPr/>
        </p:nvSpPr>
        <p:spPr bwMode="auto">
          <a:xfrm>
            <a:off x="2528888" y="231299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endParaRPr lang="en-GB" sz="1350" dirty="0">
              <a:latin typeface="Arial" pitchFamily="34" charset="0"/>
              <a:cs typeface="Arial" pitchFamily="34" charset="0"/>
            </a:endParaRPr>
          </a:p>
        </p:txBody>
      </p:sp>
      <p:sp>
        <p:nvSpPr>
          <p:cNvPr id="3" name="TextBox 2"/>
          <p:cNvSpPr txBox="1"/>
          <p:nvPr/>
        </p:nvSpPr>
        <p:spPr>
          <a:xfrm>
            <a:off x="558808" y="1532125"/>
            <a:ext cx="5562618" cy="507831"/>
          </a:xfrm>
          <a:prstGeom prst="rect">
            <a:avLst/>
          </a:prstGeom>
          <a:noFill/>
        </p:spPr>
        <p:txBody>
          <a:bodyPr wrap="square" rtlCol="0">
            <a:spAutoFit/>
          </a:bodyPr>
          <a:lstStyle/>
          <a:p>
            <a:r>
              <a:rPr lang="en-GB" sz="1350" b="1" dirty="0"/>
              <a:t>PLC Multi-Board Memberships 2007, 2008, 2009 and 2010 (sum)</a:t>
            </a:r>
          </a:p>
          <a:p>
            <a:endParaRPr lang="en-GB" sz="1350" dirty="0"/>
          </a:p>
        </p:txBody>
      </p:sp>
      <p:pic>
        <p:nvPicPr>
          <p:cNvPr id="4" name="Bilde 3">
            <a:extLst>
              <a:ext uri="{FF2B5EF4-FFF2-40B4-BE49-F238E27FC236}">
                <a16:creationId xmlns:a16="http://schemas.microsoft.com/office/drawing/2014/main" id="{6C0FB428-C809-04A9-DE0C-BBDC80D7B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1035" y="206227"/>
            <a:ext cx="1613222" cy="14580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40897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229" y="257299"/>
            <a:ext cx="5832781" cy="756084"/>
          </a:xfrm>
        </p:spPr>
        <p:txBody>
          <a:bodyPr>
            <a:normAutofit/>
          </a:bodyPr>
          <a:lstStyle/>
          <a:p>
            <a:r>
              <a:rPr lang="nb-NO" sz="2100" dirty="0"/>
              <a:t>Styremedlemmer med flere styreverv 2006-2016</a:t>
            </a:r>
          </a:p>
        </p:txBody>
      </p:sp>
      <p:graphicFrame>
        <p:nvGraphicFramePr>
          <p:cNvPr id="4" name="Content Placeholder 3"/>
          <p:cNvGraphicFramePr>
            <a:graphicFrameLocks noGrp="1"/>
          </p:cNvGraphicFramePr>
          <p:nvPr>
            <p:ph idx="1"/>
          </p:nvPr>
        </p:nvGraphicFramePr>
        <p:xfrm>
          <a:off x="1763689" y="1438785"/>
          <a:ext cx="5575623" cy="318362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742713" y="4650274"/>
            <a:ext cx="2803410" cy="248209"/>
          </a:xfrm>
          <a:prstGeom prst="rect">
            <a:avLst/>
          </a:prstGeom>
          <a:noFill/>
        </p:spPr>
        <p:txBody>
          <a:bodyPr wrap="square" rtlCol="0">
            <a:spAutoFit/>
          </a:bodyPr>
          <a:lstStyle/>
          <a:p>
            <a:r>
              <a:rPr lang="en-GB" sz="1013" dirty="0"/>
              <a:t>(Seierstad, Healy </a:t>
            </a:r>
            <a:r>
              <a:rPr lang="en-GB" sz="1013" dirty="0" err="1"/>
              <a:t>Goldeng</a:t>
            </a:r>
            <a:r>
              <a:rPr lang="en-GB" sz="1013" dirty="0"/>
              <a:t> and Fjellvær 2021)</a:t>
            </a:r>
          </a:p>
        </p:txBody>
      </p:sp>
      <p:pic>
        <p:nvPicPr>
          <p:cNvPr id="6" name="Bil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9565" y="454660"/>
            <a:ext cx="1228992" cy="8858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57031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09F7A0-AAA6-C8F4-9BB9-D5E76482CD63}"/>
              </a:ext>
            </a:extLst>
          </p:cNvPr>
          <p:cNvSpPr>
            <a:spLocks noGrp="1"/>
          </p:cNvSpPr>
          <p:nvPr>
            <p:ph type="title"/>
          </p:nvPr>
        </p:nvSpPr>
        <p:spPr>
          <a:xfrm>
            <a:off x="464139" y="199722"/>
            <a:ext cx="7961846" cy="857250"/>
          </a:xfrm>
        </p:spPr>
        <p:txBody>
          <a:bodyPr>
            <a:normAutofit fontScale="90000"/>
          </a:bodyPr>
          <a:lstStyle/>
          <a:p>
            <a:r>
              <a:rPr lang="nb-NO" dirty="0"/>
              <a:t>4. Mangfold blant kvinnelige styremedlemmer</a:t>
            </a:r>
          </a:p>
        </p:txBody>
      </p:sp>
      <p:sp>
        <p:nvSpPr>
          <p:cNvPr id="4" name="Plassholder for lysbildenummer 3">
            <a:extLst>
              <a:ext uri="{FF2B5EF4-FFF2-40B4-BE49-F238E27FC236}">
                <a16:creationId xmlns:a16="http://schemas.microsoft.com/office/drawing/2014/main" id="{970697A1-B233-87C5-F3AC-9AE8AB9D757B}"/>
              </a:ext>
            </a:extLst>
          </p:cNvPr>
          <p:cNvSpPr>
            <a:spLocks noGrp="1"/>
          </p:cNvSpPr>
          <p:nvPr>
            <p:ph type="sldNum" sz="quarter" idx="12"/>
          </p:nvPr>
        </p:nvSpPr>
        <p:spPr/>
        <p:txBody>
          <a:bodyPr/>
          <a:lstStyle/>
          <a:p>
            <a:fld id="{28385D78-4187-AD4C-B928-A8579EE9A756}" type="slidenum">
              <a:rPr lang="nb-NO" smtClean="0"/>
              <a:t>11</a:t>
            </a:fld>
            <a:endParaRPr lang="nb-NO"/>
          </a:p>
        </p:txBody>
      </p:sp>
      <p:pic>
        <p:nvPicPr>
          <p:cNvPr id="5" name="Content Placeholder 3">
            <a:extLst>
              <a:ext uri="{FF2B5EF4-FFF2-40B4-BE49-F238E27FC236}">
                <a16:creationId xmlns:a16="http://schemas.microsoft.com/office/drawing/2014/main" id="{B981D0FF-EB6B-79CE-E451-B6FCB799886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0010" y="1398640"/>
            <a:ext cx="2564536" cy="1923402"/>
          </a:xfrm>
        </p:spPr>
      </p:pic>
      <p:pic>
        <p:nvPicPr>
          <p:cNvPr id="6" name="Picture 1">
            <a:extLst>
              <a:ext uri="{FF2B5EF4-FFF2-40B4-BE49-F238E27FC236}">
                <a16:creationId xmlns:a16="http://schemas.microsoft.com/office/drawing/2014/main" id="{032A8E4B-36E6-CD2E-FB3E-B7D02CC89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9774" y="1056972"/>
            <a:ext cx="2770576" cy="3857625"/>
          </a:xfrm>
          <a:prstGeom prst="rect">
            <a:avLst/>
          </a:prstGeom>
        </p:spPr>
      </p:pic>
      <p:pic>
        <p:nvPicPr>
          <p:cNvPr id="7" name="Bilde 3">
            <a:extLst>
              <a:ext uri="{FF2B5EF4-FFF2-40B4-BE49-F238E27FC236}">
                <a16:creationId xmlns:a16="http://schemas.microsoft.com/office/drawing/2014/main" id="{C97DBF44-75A4-84FB-261E-809BBD6298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0445" y="1171192"/>
            <a:ext cx="3018109" cy="3857625"/>
          </a:xfrm>
          <a:prstGeom prst="rect">
            <a:avLst/>
          </a:prstGeom>
        </p:spPr>
      </p:pic>
    </p:spTree>
    <p:extLst>
      <p:ext uri="{BB962C8B-B14F-4D97-AF65-F5344CB8AC3E}">
        <p14:creationId xmlns:p14="http://schemas.microsoft.com/office/powerpoint/2010/main" val="1195301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2680411" y="1368780"/>
          <a:ext cx="3806867" cy="2405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p:cNvSpPr/>
          <p:nvPr/>
        </p:nvSpPr>
        <p:spPr>
          <a:xfrm>
            <a:off x="6187804" y="1279475"/>
            <a:ext cx="796904" cy="2324726"/>
          </a:xfrm>
          <a:prstGeom prst="ellipse">
            <a:avLst/>
          </a:prstGeom>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GB" sz="760" dirty="0"/>
              <a:t>Habitus</a:t>
            </a:r>
          </a:p>
        </p:txBody>
      </p:sp>
      <p:sp>
        <p:nvSpPr>
          <p:cNvPr id="4" name="Oval 3"/>
          <p:cNvSpPr/>
          <p:nvPr/>
        </p:nvSpPr>
        <p:spPr>
          <a:xfrm>
            <a:off x="2325733" y="1237175"/>
            <a:ext cx="727535" cy="2367026"/>
          </a:xfrm>
          <a:prstGeom prst="ellipse">
            <a:avLst/>
          </a:prstGeom>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GB" sz="760" dirty="0"/>
              <a:t>Field</a:t>
            </a:r>
          </a:p>
        </p:txBody>
      </p:sp>
      <p:sp>
        <p:nvSpPr>
          <p:cNvPr id="5" name="Rectangle 4"/>
          <p:cNvSpPr/>
          <p:nvPr/>
        </p:nvSpPr>
        <p:spPr>
          <a:xfrm>
            <a:off x="3044178" y="3882180"/>
            <a:ext cx="1025316" cy="299474"/>
          </a:xfrm>
          <a:prstGeom prst="rect">
            <a:avLst/>
          </a:prstGeom>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GB" sz="760" dirty="0"/>
              <a:t>Power</a:t>
            </a:r>
          </a:p>
        </p:txBody>
      </p:sp>
      <p:sp>
        <p:nvSpPr>
          <p:cNvPr id="6" name="Rectangle 5"/>
          <p:cNvSpPr/>
          <p:nvPr/>
        </p:nvSpPr>
        <p:spPr>
          <a:xfrm>
            <a:off x="5098559" y="3882180"/>
            <a:ext cx="1025316" cy="299474"/>
          </a:xfrm>
          <a:prstGeom prst="rect">
            <a:avLst/>
          </a:prstGeom>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GB" sz="760" dirty="0"/>
              <a:t>Privilege</a:t>
            </a:r>
          </a:p>
        </p:txBody>
      </p:sp>
      <p:sp>
        <p:nvSpPr>
          <p:cNvPr id="7" name="Rectangle 6"/>
          <p:cNvSpPr/>
          <p:nvPr/>
        </p:nvSpPr>
        <p:spPr>
          <a:xfrm>
            <a:off x="2877404" y="754767"/>
            <a:ext cx="3708852" cy="3881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350" dirty="0"/>
              <a:t>Bourdieu (1977, 1983, 1986,1990)</a:t>
            </a:r>
          </a:p>
        </p:txBody>
      </p:sp>
      <p:sp>
        <p:nvSpPr>
          <p:cNvPr id="10" name="Slide Number Placeholder 9"/>
          <p:cNvSpPr>
            <a:spLocks noGrp="1"/>
          </p:cNvSpPr>
          <p:nvPr>
            <p:ph type="sldNum" sz="quarter" idx="12"/>
          </p:nvPr>
        </p:nvSpPr>
        <p:spPr/>
        <p:txBody>
          <a:bodyPr/>
          <a:lstStyle/>
          <a:p>
            <a:fld id="{A24D5636-5B6D-4AB2-889C-A827AC651E9D}" type="slidenum">
              <a:rPr lang="de-DE" smtClean="0"/>
              <a:t>12</a:t>
            </a:fld>
            <a:endParaRPr lang="de-DE"/>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6573" y="268161"/>
            <a:ext cx="1713754" cy="9218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68216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01661"/>
            <a:ext cx="7543800" cy="857250"/>
          </a:xfrm>
        </p:spPr>
        <p:txBody>
          <a:bodyPr/>
          <a:lstStyle/>
          <a:p>
            <a:pPr algn="ctr"/>
            <a:r>
              <a:rPr lang="nb-NO" dirty="0"/>
              <a:t>Grupper av kvinnelige styremedlemmer</a:t>
            </a:r>
          </a:p>
        </p:txBody>
      </p:sp>
      <p:sp>
        <p:nvSpPr>
          <p:cNvPr id="5" name="Text Placeholder 4"/>
          <p:cNvSpPr>
            <a:spLocks noGrp="1"/>
          </p:cNvSpPr>
          <p:nvPr>
            <p:ph type="body" idx="1"/>
          </p:nvPr>
        </p:nvSpPr>
        <p:spPr>
          <a:xfrm>
            <a:off x="977457" y="1106901"/>
            <a:ext cx="2743200" cy="846779"/>
          </a:xfrm>
        </p:spPr>
        <p:txBody>
          <a:bodyPr>
            <a:normAutofit/>
          </a:bodyPr>
          <a:lstStyle/>
          <a:p>
            <a:r>
              <a:rPr lang="en-GB" sz="2000" dirty="0"/>
              <a:t>“</a:t>
            </a:r>
            <a:r>
              <a:rPr lang="nb-NO" sz="2000" b="0" dirty="0"/>
              <a:t>Konvensjonelle styremedlem»</a:t>
            </a:r>
            <a:endParaRPr lang="en-GB" sz="2000" dirty="0"/>
          </a:p>
        </p:txBody>
      </p:sp>
      <p:sp>
        <p:nvSpPr>
          <p:cNvPr id="6" name="Content Placeholder 5"/>
          <p:cNvSpPr>
            <a:spLocks noGrp="1"/>
          </p:cNvSpPr>
          <p:nvPr>
            <p:ph sz="half" idx="2"/>
          </p:nvPr>
        </p:nvSpPr>
        <p:spPr>
          <a:xfrm>
            <a:off x="1120140" y="2248250"/>
            <a:ext cx="2743200" cy="2647942"/>
          </a:xfrm>
        </p:spPr>
        <p:txBody>
          <a:bodyPr>
            <a:normAutofit fontScale="92500" lnSpcReduction="20000"/>
          </a:bodyPr>
          <a:lstStyle/>
          <a:p>
            <a:pPr>
              <a:buFont typeface="Wingdings" panose="05000000000000000000" pitchFamily="2" charset="2"/>
              <a:buChar char="§"/>
            </a:pPr>
            <a:r>
              <a:rPr lang="en-GB" sz="2800" dirty="0" err="1"/>
              <a:t>Eier</a:t>
            </a:r>
            <a:r>
              <a:rPr lang="en-GB" sz="2800" dirty="0"/>
              <a:t>/ </a:t>
            </a:r>
            <a:r>
              <a:rPr lang="en-GB" sz="2800" dirty="0" err="1"/>
              <a:t>eier</a:t>
            </a:r>
            <a:r>
              <a:rPr lang="en-GB" sz="2800" dirty="0"/>
              <a:t> interesse</a:t>
            </a:r>
          </a:p>
          <a:p>
            <a:pPr>
              <a:buFont typeface="Wingdings" panose="05000000000000000000" pitchFamily="2" charset="2"/>
              <a:buChar char="§"/>
            </a:pPr>
            <a:r>
              <a:rPr lang="en-GB" sz="2800" dirty="0"/>
              <a:t>Bred </a:t>
            </a:r>
            <a:r>
              <a:rPr lang="en-GB" sz="2800" dirty="0" err="1"/>
              <a:t>erfaring</a:t>
            </a:r>
            <a:r>
              <a:rPr lang="en-GB" sz="2800" dirty="0"/>
              <a:t> </a:t>
            </a:r>
            <a:r>
              <a:rPr lang="en-GB" sz="2800" dirty="0" err="1"/>
              <a:t>fra</a:t>
            </a:r>
            <a:r>
              <a:rPr lang="en-GB" sz="2800" dirty="0"/>
              <a:t> </a:t>
            </a:r>
            <a:r>
              <a:rPr lang="en-GB" sz="2800" dirty="0" err="1"/>
              <a:t>styrer</a:t>
            </a:r>
            <a:endParaRPr lang="en-GB" sz="2800" dirty="0"/>
          </a:p>
        </p:txBody>
      </p:sp>
      <p:sp>
        <p:nvSpPr>
          <p:cNvPr id="7" name="Text Placeholder 6"/>
          <p:cNvSpPr>
            <a:spLocks noGrp="1"/>
          </p:cNvSpPr>
          <p:nvPr>
            <p:ph type="body" sz="quarter" idx="3"/>
          </p:nvPr>
        </p:nvSpPr>
        <p:spPr>
          <a:xfrm>
            <a:off x="4422593" y="1096430"/>
            <a:ext cx="3042013" cy="857250"/>
          </a:xfrm>
        </p:spPr>
        <p:txBody>
          <a:bodyPr>
            <a:noAutofit/>
          </a:bodyPr>
          <a:lstStyle/>
          <a:p>
            <a:r>
              <a:rPr lang="nb-NO" sz="2000" b="0" dirty="0"/>
              <a:t>«Ukonvensjonelle styremedlem»</a:t>
            </a:r>
            <a:endParaRPr lang="en-GB" sz="2000" dirty="0"/>
          </a:p>
        </p:txBody>
      </p:sp>
      <p:sp>
        <p:nvSpPr>
          <p:cNvPr id="8" name="Content Placeholder 7"/>
          <p:cNvSpPr>
            <a:spLocks noGrp="1"/>
          </p:cNvSpPr>
          <p:nvPr>
            <p:ph sz="quarter" idx="4"/>
          </p:nvPr>
        </p:nvSpPr>
        <p:spPr>
          <a:xfrm>
            <a:off x="4572000" y="2288865"/>
            <a:ext cx="2743200" cy="2647942"/>
          </a:xfrm>
        </p:spPr>
        <p:txBody>
          <a:bodyPr>
            <a:normAutofit fontScale="92500" lnSpcReduction="20000"/>
          </a:bodyPr>
          <a:lstStyle/>
          <a:p>
            <a:pPr>
              <a:buFont typeface="Wingdings" panose="05000000000000000000" pitchFamily="2" charset="2"/>
              <a:buChar char="§"/>
            </a:pPr>
            <a:r>
              <a:rPr lang="nb-NO" sz="2800" dirty="0"/>
              <a:t>Alternative karrierer (e.g. politikkere)</a:t>
            </a:r>
          </a:p>
          <a:p>
            <a:pPr>
              <a:buFont typeface="Wingdings" panose="05000000000000000000" pitchFamily="2" charset="2"/>
              <a:buChar char="§"/>
            </a:pPr>
            <a:r>
              <a:rPr lang="nb-NO" sz="2800" dirty="0"/>
              <a:t>Sponsorer</a:t>
            </a:r>
          </a:p>
          <a:p>
            <a:pPr>
              <a:buFont typeface="Wingdings" panose="05000000000000000000" pitchFamily="2" charset="2"/>
              <a:buChar char="§"/>
            </a:pPr>
            <a:r>
              <a:rPr lang="nb-NO" sz="2800" dirty="0"/>
              <a:t>Proaktive (økonomer og jurister)</a:t>
            </a:r>
          </a:p>
        </p:txBody>
      </p:sp>
      <p:sp>
        <p:nvSpPr>
          <p:cNvPr id="2" name="TextBox 4">
            <a:extLst>
              <a:ext uri="{FF2B5EF4-FFF2-40B4-BE49-F238E27FC236}">
                <a16:creationId xmlns:a16="http://schemas.microsoft.com/office/drawing/2014/main" id="{A4026BB6-E0EB-7190-6776-977083991421}"/>
              </a:ext>
            </a:extLst>
          </p:cNvPr>
          <p:cNvSpPr txBox="1"/>
          <p:nvPr/>
        </p:nvSpPr>
        <p:spPr>
          <a:xfrm>
            <a:off x="6062901" y="4774378"/>
            <a:ext cx="2803410" cy="248209"/>
          </a:xfrm>
          <a:prstGeom prst="rect">
            <a:avLst/>
          </a:prstGeom>
          <a:noFill/>
        </p:spPr>
        <p:txBody>
          <a:bodyPr wrap="square" rtlCol="0">
            <a:spAutoFit/>
          </a:bodyPr>
          <a:lstStyle/>
          <a:p>
            <a:r>
              <a:rPr lang="en-GB" sz="1013" dirty="0"/>
              <a:t>(Seierstad, </a:t>
            </a:r>
            <a:r>
              <a:rPr lang="en-GB" sz="1013" dirty="0" err="1"/>
              <a:t>Tatli</a:t>
            </a:r>
            <a:r>
              <a:rPr lang="en-GB" sz="1013" dirty="0"/>
              <a:t>, </a:t>
            </a:r>
            <a:r>
              <a:rPr lang="en-GB" sz="1013" dirty="0" err="1"/>
              <a:t>Huse</a:t>
            </a:r>
            <a:r>
              <a:rPr lang="en-GB" sz="1013" dirty="0"/>
              <a:t> &amp; </a:t>
            </a:r>
            <a:r>
              <a:rPr lang="en-GB" sz="1013" dirty="0" err="1"/>
              <a:t>Aldossari</a:t>
            </a:r>
            <a:r>
              <a:rPr lang="en-GB" sz="1013" dirty="0"/>
              <a:t>, 2021)</a:t>
            </a:r>
          </a:p>
        </p:txBody>
      </p:sp>
    </p:spTree>
    <p:extLst>
      <p:ext uri="{BB962C8B-B14F-4D97-AF65-F5344CB8AC3E}">
        <p14:creationId xmlns:p14="http://schemas.microsoft.com/office/powerpoint/2010/main" val="992413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703" y="428161"/>
            <a:ext cx="4093697" cy="857250"/>
          </a:xfrm>
        </p:spPr>
        <p:txBody>
          <a:bodyPr anchor="ctr">
            <a:normAutofit/>
          </a:bodyPr>
          <a:lstStyle/>
          <a:p>
            <a:pPr>
              <a:lnSpc>
                <a:spcPct val="90000"/>
              </a:lnSpc>
            </a:pPr>
            <a:r>
              <a:rPr lang="nb-NO" sz="3000" b="1" kern="0" dirty="0">
                <a:effectLst/>
              </a:rPr>
              <a:t>5. Profesjonalisering av rekrutering til styrer</a:t>
            </a:r>
            <a:endParaRPr lang="nb-NO" sz="3000" dirty="0"/>
          </a:p>
        </p:txBody>
      </p:sp>
      <p:sp>
        <p:nvSpPr>
          <p:cNvPr id="7" name="TextBox 6"/>
          <p:cNvSpPr txBox="1"/>
          <p:nvPr/>
        </p:nvSpPr>
        <p:spPr>
          <a:xfrm>
            <a:off x="434853" y="1594843"/>
            <a:ext cx="4162547" cy="2850156"/>
          </a:xfrm>
          <a:prstGeom prst="rect">
            <a:avLst/>
          </a:prstGeom>
        </p:spPr>
        <p:txBody>
          <a:bodyPr vert="horz" lIns="91440" tIns="0" rIns="91440" bIns="0" rtlCol="0">
            <a:normAutofit/>
          </a:bodyPr>
          <a:lstStyle/>
          <a:p>
            <a:pPr marL="342900" indent="-342900">
              <a:lnSpc>
                <a:spcPct val="90000"/>
              </a:lnSpc>
              <a:buFont typeface="Arial" panose="020B0604020202020204" pitchFamily="34" charset="0"/>
              <a:buChar char="•"/>
            </a:pPr>
            <a:r>
              <a:rPr lang="nb-NO" sz="2000" dirty="0"/>
              <a:t>Nominasjonsprosedyrer er blitt mer formalisert og profesjonalisert</a:t>
            </a:r>
          </a:p>
          <a:p>
            <a:pPr marL="342900" indent="-342900">
              <a:lnSpc>
                <a:spcPct val="90000"/>
              </a:lnSpc>
              <a:buFont typeface="Arial" panose="020B0604020202020204" pitchFamily="34" charset="0"/>
              <a:buChar char="•"/>
            </a:pPr>
            <a:r>
              <a:rPr lang="nb-NO" sz="2000" dirty="0"/>
              <a:t>Rekrutteringsselskaper </a:t>
            </a:r>
          </a:p>
          <a:p>
            <a:pPr marL="342900" indent="-342900">
              <a:lnSpc>
                <a:spcPct val="90000"/>
              </a:lnSpc>
              <a:buFont typeface="Arial" panose="020B0604020202020204" pitchFamily="34" charset="0"/>
              <a:buChar char="•"/>
            </a:pPr>
            <a:r>
              <a:rPr lang="nb-NO" sz="2000" dirty="0"/>
              <a:t>Styreevaluering </a:t>
            </a:r>
          </a:p>
          <a:p>
            <a:pPr marL="342900" indent="-342900">
              <a:lnSpc>
                <a:spcPct val="90000"/>
              </a:lnSpc>
              <a:buFont typeface="Arial" panose="020B0604020202020204" pitchFamily="34" charset="0"/>
              <a:buChar char="•"/>
            </a:pPr>
            <a:r>
              <a:rPr lang="nb-NO" sz="2000" dirty="0"/>
              <a:t>Profesjonalisering av styrearbeidet</a:t>
            </a:r>
          </a:p>
          <a:p>
            <a:pPr marL="342900" indent="-342900">
              <a:lnSpc>
                <a:spcPct val="90000"/>
              </a:lnSpc>
              <a:buFont typeface="Arial" panose="020B0604020202020204" pitchFamily="34" charset="0"/>
              <a:buChar char="•"/>
            </a:pPr>
            <a:r>
              <a:rPr lang="nb-NO" sz="2000" dirty="0"/>
              <a:t>Økt fokus på kompetanse, erfaring og komplementering av kompetanse</a:t>
            </a:r>
          </a:p>
        </p:txBody>
      </p:sp>
      <p:sp>
        <p:nvSpPr>
          <p:cNvPr id="12" name="Slide Number Placeholder 3">
            <a:extLst>
              <a:ext uri="{FF2B5EF4-FFF2-40B4-BE49-F238E27FC236}">
                <a16:creationId xmlns:a16="http://schemas.microsoft.com/office/drawing/2014/main" id="{E373C0B3-F8CD-CB41-C85B-2060412D4301}"/>
              </a:ext>
            </a:extLst>
          </p:cNvPr>
          <p:cNvSpPr>
            <a:spLocks noGrp="1"/>
          </p:cNvSpPr>
          <p:nvPr>
            <p:ph type="sldNum" sz="quarter" idx="12"/>
          </p:nvPr>
        </p:nvSpPr>
        <p:spPr>
          <a:xfrm>
            <a:off x="6851560" y="4834789"/>
            <a:ext cx="2133600" cy="159616"/>
          </a:xfrm>
        </p:spPr>
        <p:txBody>
          <a:bodyPr/>
          <a:lstStyle/>
          <a:p>
            <a:pPr>
              <a:spcAft>
                <a:spcPts val="600"/>
              </a:spcAft>
            </a:pPr>
            <a:fld id="{28385D78-4187-AD4C-B928-A8579EE9A756}" type="slidenum">
              <a:rPr lang="nb-NO" smtClean="0"/>
              <a:pPr>
                <a:spcAft>
                  <a:spcPts val="600"/>
                </a:spcAft>
              </a:pPr>
              <a:t>14</a:t>
            </a:fld>
            <a:endParaRPr lang="nb-NO"/>
          </a:p>
        </p:txBody>
      </p:sp>
      <p:sp>
        <p:nvSpPr>
          <p:cNvPr id="3" name="Content Placeholder 2"/>
          <p:cNvSpPr>
            <a:spLocks noGrp="1"/>
          </p:cNvSpPr>
          <p:nvPr>
            <p:ph sz="quarter" idx="13"/>
          </p:nvPr>
        </p:nvSpPr>
        <p:spPr>
          <a:xfrm>
            <a:off x="5156110" y="165100"/>
            <a:ext cx="3829050" cy="4530585"/>
          </a:xfrm>
        </p:spPr>
        <p:txBody>
          <a:bodyPr>
            <a:normAutofit/>
          </a:bodyPr>
          <a:lstStyle/>
          <a:p>
            <a:pPr>
              <a:lnSpc>
                <a:spcPct val="90000"/>
              </a:lnSpc>
            </a:pPr>
            <a:endParaRPr lang="nb-NO" sz="1400" dirty="0"/>
          </a:p>
          <a:p>
            <a:pPr marL="0" indent="0">
              <a:lnSpc>
                <a:spcPct val="90000"/>
              </a:lnSpc>
              <a:buNone/>
            </a:pPr>
            <a:endParaRPr lang="nb-NO" sz="1400" i="1" dirty="0"/>
          </a:p>
          <a:p>
            <a:pPr marL="0" indent="0">
              <a:lnSpc>
                <a:spcPct val="90000"/>
              </a:lnSpc>
              <a:buNone/>
            </a:pPr>
            <a:endParaRPr lang="nb-NO" sz="1400" i="1" dirty="0"/>
          </a:p>
          <a:p>
            <a:pPr marL="0" indent="0">
              <a:lnSpc>
                <a:spcPct val="90000"/>
              </a:lnSpc>
              <a:buNone/>
            </a:pPr>
            <a:r>
              <a:rPr lang="nb-NO" sz="1400" i="1" dirty="0"/>
              <a:t>«Valgkomiteene fungerer helt annerledes nå. Da jeg fikk mitt første styreverv på begynnelsen av 2000-tallet, fikk du en telefon, aksepterte du og var med. Nå møter nominasjonskomiteen alle potensielle styremedlemmer, intervjuer dem, gjennomfører styreevalueringer, gjennomgår 'styremiksen' og evaluerer kompetansen som trengs og komplementære ferdigheter blant styremedlemmer slik at styret er klar for utfordringene de spesifikke selskapene står overfor.»</a:t>
            </a:r>
          </a:p>
          <a:p>
            <a:pPr marL="0" indent="0">
              <a:lnSpc>
                <a:spcPct val="90000"/>
              </a:lnSpc>
              <a:buNone/>
            </a:pPr>
            <a:endParaRPr lang="nb-NO" sz="1400" i="1" dirty="0"/>
          </a:p>
          <a:p>
            <a:pPr marL="0" indent="0">
              <a:lnSpc>
                <a:spcPct val="90000"/>
              </a:lnSpc>
              <a:buNone/>
            </a:pPr>
            <a:endParaRPr lang="nb-NO" sz="1400" i="1" dirty="0"/>
          </a:p>
          <a:p>
            <a:pPr marL="0" indent="0">
              <a:lnSpc>
                <a:spcPct val="90000"/>
              </a:lnSpc>
              <a:buNone/>
            </a:pPr>
            <a:endParaRPr lang="nb-NO" sz="1400" i="1" dirty="0"/>
          </a:p>
          <a:p>
            <a:pPr marL="0" indent="0">
              <a:lnSpc>
                <a:spcPct val="90000"/>
              </a:lnSpc>
              <a:buNone/>
            </a:pPr>
            <a:endParaRPr lang="nb-NO" sz="1400" i="1" dirty="0"/>
          </a:p>
          <a:p>
            <a:pPr marL="0" indent="0">
              <a:lnSpc>
                <a:spcPct val="90000"/>
              </a:lnSpc>
              <a:buNone/>
            </a:pPr>
            <a:endParaRPr lang="nb-NO" sz="1400" i="1" dirty="0"/>
          </a:p>
          <a:p>
            <a:pPr marL="0" indent="0">
              <a:lnSpc>
                <a:spcPct val="90000"/>
              </a:lnSpc>
              <a:buNone/>
            </a:pPr>
            <a:endParaRPr lang="nb-NO" sz="1400" i="1" dirty="0"/>
          </a:p>
          <a:p>
            <a:pPr>
              <a:lnSpc>
                <a:spcPct val="90000"/>
              </a:lnSpc>
            </a:pPr>
            <a:r>
              <a:rPr lang="nb-NO" sz="1400" i="1" dirty="0"/>
              <a:t>(</a:t>
            </a:r>
            <a:r>
              <a:rPr lang="en-US" sz="1400" i="1" kern="1200" dirty="0"/>
              <a:t>Seierstad, Healy, </a:t>
            </a:r>
            <a:r>
              <a:rPr lang="en-US" sz="1400" i="1" kern="1200" dirty="0" err="1"/>
              <a:t>Goldeng</a:t>
            </a:r>
            <a:r>
              <a:rPr lang="en-US" sz="1400" i="1" kern="1200" dirty="0"/>
              <a:t> </a:t>
            </a:r>
            <a:r>
              <a:rPr lang="en-US" sz="1400" i="1" kern="1200" dirty="0" err="1"/>
              <a:t>og</a:t>
            </a:r>
            <a:r>
              <a:rPr lang="en-US" sz="1400" i="1" kern="1200" dirty="0"/>
              <a:t> Fjellvær, 2021)</a:t>
            </a:r>
          </a:p>
          <a:p>
            <a:pPr marL="0" indent="0">
              <a:lnSpc>
                <a:spcPct val="90000"/>
              </a:lnSpc>
              <a:buNone/>
            </a:pPr>
            <a:endParaRPr lang="nb-NO" sz="1400" i="1" dirty="0"/>
          </a:p>
        </p:txBody>
      </p:sp>
      <p:sp>
        <p:nvSpPr>
          <p:cNvPr id="4" name="Date Placeholder 3" hidden="1"/>
          <p:cNvSpPr>
            <a:spLocks noGrp="1"/>
          </p:cNvSpPr>
          <p:nvPr>
            <p:ph type="dt" sz="half" idx="4294967295"/>
          </p:nvPr>
        </p:nvSpPr>
        <p:spPr>
          <a:xfrm rot="5400000">
            <a:off x="7589520" y="1081851"/>
            <a:ext cx="2011680" cy="384048"/>
          </a:xfrm>
          <a:prstGeom prst="rect">
            <a:avLst/>
          </a:prstGeom>
        </p:spPr>
        <p:txBody>
          <a:bodyPr vert="horz" rtlCol="0" anchor="ctr" anchorCtr="0"/>
          <a:lstStyle>
            <a:defPPr>
              <a:defRPr lang="en-US"/>
            </a:defPPr>
            <a:lvl1pPr marL="0" algn="r" defTabSz="914400" rtl="0" eaLnBrk="1" latinLnBrk="0" hangingPunct="1">
              <a:defRPr kumimoji="0"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79141432-C964-4772-BD24-484956129AE5}" type="datetime1">
              <a:rPr lang="en-GB" smtClean="0"/>
              <a:pPr>
                <a:spcAft>
                  <a:spcPts val="600"/>
                </a:spcAft>
              </a:pPr>
              <a:t>18/09/2024</a:t>
            </a:fld>
            <a:endParaRPr lang="en-GB"/>
          </a:p>
        </p:txBody>
      </p:sp>
      <p:sp>
        <p:nvSpPr>
          <p:cNvPr id="5" name="Slide Number Placeholder 4"/>
          <p:cNvSpPr>
            <a:spLocks noGrp="1"/>
          </p:cNvSpPr>
          <p:nvPr>
            <p:ph type="sldNum" sz="quarter" idx="4294967295"/>
          </p:nvPr>
        </p:nvSpPr>
        <p:spPr>
          <a:xfrm>
            <a:off x="8129016" y="5734050"/>
            <a:ext cx="609600" cy="521208"/>
          </a:xfrm>
          <a:prstGeom prst="rect">
            <a:avLst/>
          </a:prstGeom>
        </p:spPr>
        <p:txBody>
          <a:bodyPr vert="horz" rtlCol="0" anchor="ct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D47CE25-70FF-46CF-8C79-BCB730161944}" type="slidenum">
              <a:rPr lang="en-GB" smtClean="0"/>
              <a:pPr>
                <a:spcAft>
                  <a:spcPts val="600"/>
                </a:spcAft>
              </a:pPr>
              <a:t>14</a:t>
            </a:fld>
            <a:endParaRPr lang="en-GB"/>
          </a:p>
        </p:txBody>
      </p:sp>
    </p:spTree>
    <p:extLst>
      <p:ext uri="{BB962C8B-B14F-4D97-AF65-F5344CB8AC3E}">
        <p14:creationId xmlns:p14="http://schemas.microsoft.com/office/powerpoint/2010/main" val="218109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909B1-ED53-46F2-BFAF-7CB6CC57450D}"/>
              </a:ext>
            </a:extLst>
          </p:cNvPr>
          <p:cNvSpPr>
            <a:spLocks noGrp="1"/>
          </p:cNvSpPr>
          <p:nvPr>
            <p:ph type="title"/>
          </p:nvPr>
        </p:nvSpPr>
        <p:spPr>
          <a:xfrm>
            <a:off x="491357" y="186213"/>
            <a:ext cx="7658613" cy="857250"/>
          </a:xfrm>
        </p:spPr>
        <p:txBody>
          <a:bodyPr>
            <a:normAutofit fontScale="90000"/>
          </a:bodyPr>
          <a:lstStyle/>
          <a:p>
            <a:r>
              <a:rPr lang="nb-NO" dirty="0"/>
              <a:t>6. Snevert </a:t>
            </a:r>
            <a:r>
              <a:rPr lang="nb-NO" dirty="0" err="1"/>
              <a:t>mangfoldsfokus</a:t>
            </a:r>
            <a:r>
              <a:rPr lang="nb-NO" dirty="0"/>
              <a:t> i Norske styrer i internasjonal sammenheng</a:t>
            </a:r>
          </a:p>
        </p:txBody>
      </p:sp>
      <p:sp>
        <p:nvSpPr>
          <p:cNvPr id="4" name="Date Placeholder 3">
            <a:extLst>
              <a:ext uri="{FF2B5EF4-FFF2-40B4-BE49-F238E27FC236}">
                <a16:creationId xmlns:a16="http://schemas.microsoft.com/office/drawing/2014/main" id="{FB18C102-ED7C-444E-AF42-5934101CA028}"/>
              </a:ext>
            </a:extLst>
          </p:cNvPr>
          <p:cNvSpPr>
            <a:spLocks noGrp="1"/>
          </p:cNvSpPr>
          <p:nvPr>
            <p:ph type="dt" sz="half" idx="14"/>
          </p:nvPr>
        </p:nvSpPr>
        <p:spPr>
          <a:xfrm rot="5400000">
            <a:off x="7589520" y="1081851"/>
            <a:ext cx="2011680" cy="384048"/>
          </a:xfrm>
          <a:prstGeom prst="rect">
            <a:avLst/>
          </a:prstGeom>
        </p:spPr>
        <p:txBody>
          <a:bodyPr vert="horz" rtlCol="0" anchor="ctr" anchorCtr="0"/>
          <a:lstStyle>
            <a:defPPr>
              <a:defRPr lang="en-US"/>
            </a:defPPr>
            <a:lvl1pPr marL="0" algn="r" defTabSz="914400" rtl="0" eaLnBrk="1" latinLnBrk="0" hangingPunct="1">
              <a:defRPr kumimoji="0"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141432-C964-4772-BD24-484956129AE5}" type="datetime1">
              <a:rPr lang="en-GB" smtClean="0"/>
              <a:pPr/>
              <a:t>18/09/2024</a:t>
            </a:fld>
            <a:endParaRPr lang="en-GB" dirty="0"/>
          </a:p>
        </p:txBody>
      </p:sp>
      <p:sp>
        <p:nvSpPr>
          <p:cNvPr id="5" name="Slide Number Placeholder 4">
            <a:extLst>
              <a:ext uri="{FF2B5EF4-FFF2-40B4-BE49-F238E27FC236}">
                <a16:creationId xmlns:a16="http://schemas.microsoft.com/office/drawing/2014/main" id="{4A7C7717-CB7F-42EE-A615-D87641E7BA4D}"/>
              </a:ext>
            </a:extLst>
          </p:cNvPr>
          <p:cNvSpPr>
            <a:spLocks noGrp="1"/>
          </p:cNvSpPr>
          <p:nvPr>
            <p:ph type="sldNum" sz="quarter" idx="15"/>
          </p:nvPr>
        </p:nvSpPr>
        <p:spPr>
          <a:xfrm>
            <a:off x="8129016" y="5734050"/>
            <a:ext cx="609600" cy="521208"/>
          </a:xfrm>
          <a:prstGeom prst="rect">
            <a:avLst/>
          </a:prstGeom>
        </p:spPr>
        <p:txBody>
          <a:bodyPr vert="horz" rtlCol="0" anchor="ct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47CE25-70FF-46CF-8C79-BCB730161944}" type="slidenum">
              <a:rPr lang="en-GB" smtClean="0"/>
              <a:pPr/>
              <a:t>15</a:t>
            </a:fld>
            <a:endParaRPr lang="en-GB" dirty="0"/>
          </a:p>
        </p:txBody>
      </p:sp>
      <p:sp>
        <p:nvSpPr>
          <p:cNvPr id="6" name="Footer Placeholder 5">
            <a:extLst>
              <a:ext uri="{FF2B5EF4-FFF2-40B4-BE49-F238E27FC236}">
                <a16:creationId xmlns:a16="http://schemas.microsoft.com/office/drawing/2014/main" id="{50AF6031-0330-40AB-A926-DFFF93B280BD}"/>
              </a:ext>
            </a:extLst>
          </p:cNvPr>
          <p:cNvSpPr>
            <a:spLocks noGrp="1"/>
          </p:cNvSpPr>
          <p:nvPr>
            <p:ph type="ftr" sz="quarter" idx="16"/>
          </p:nvPr>
        </p:nvSpPr>
        <p:spPr>
          <a:xfrm rot="5400000">
            <a:off x="6990186" y="3737240"/>
            <a:ext cx="3200400" cy="365760"/>
          </a:xfrm>
          <a:prstGeom prst="rect">
            <a:avLst/>
          </a:prstGeom>
        </p:spPr>
        <p:txBody>
          <a:bodyPr vert="horz" rtlCol="0" anchor="ctr" anchorCtr="0"/>
          <a:lstStyle>
            <a:defPPr>
              <a:defRPr lang="en-US"/>
            </a:defPPr>
            <a:lvl1pPr marL="0" algn="l" defTabSz="914400" rtl="0" eaLnBrk="1" latinLnBrk="0" hangingPunct="1">
              <a:defRPr kumimoji="0"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Cathrine Seierstad</a:t>
            </a:r>
            <a:endParaRPr lang="en-GB" dirty="0"/>
          </a:p>
        </p:txBody>
      </p:sp>
      <p:pic>
        <p:nvPicPr>
          <p:cNvPr id="1026" name="Picture 2" descr="No description available.">
            <a:extLst>
              <a:ext uri="{FF2B5EF4-FFF2-40B4-BE49-F238E27FC236}">
                <a16:creationId xmlns:a16="http://schemas.microsoft.com/office/drawing/2014/main" id="{9B8E9121-8556-4F2B-8A93-7CEAB583EF5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886" t="19743" r="-4886" b="46463"/>
          <a:stretch/>
        </p:blipFill>
        <p:spPr bwMode="auto">
          <a:xfrm>
            <a:off x="449302" y="1280393"/>
            <a:ext cx="1694420" cy="173818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 name="Picture 2" descr="No description available.">
            <a:extLst>
              <a:ext uri="{FF2B5EF4-FFF2-40B4-BE49-F238E27FC236}">
                <a16:creationId xmlns:a16="http://schemas.microsoft.com/office/drawing/2014/main" id="{4A190C42-0FF5-D19E-AE33-D63206C7763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 t="16705" r="25" b="22395"/>
          <a:stretch/>
        </p:blipFill>
        <p:spPr bwMode="auto">
          <a:xfrm>
            <a:off x="6130187" y="1280393"/>
            <a:ext cx="1766417" cy="232940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Picture 2" descr="No description available.">
            <a:extLst>
              <a:ext uri="{FF2B5EF4-FFF2-40B4-BE49-F238E27FC236}">
                <a16:creationId xmlns:a16="http://schemas.microsoft.com/office/drawing/2014/main" id="{DE736C54-522F-5C88-6286-641BDEEBEE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8347" y="3094091"/>
            <a:ext cx="1352388" cy="19359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2" descr="No description available.">
            <a:extLst>
              <a:ext uri="{FF2B5EF4-FFF2-40B4-BE49-F238E27FC236}">
                <a16:creationId xmlns:a16="http://schemas.microsoft.com/office/drawing/2014/main" id="{9082198E-32F6-9BB0-5574-DB0EB2B084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26868" y="1338854"/>
            <a:ext cx="1576204" cy="23480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0" name="Picture 2" descr="No description available.">
            <a:extLst>
              <a:ext uri="{FF2B5EF4-FFF2-40B4-BE49-F238E27FC236}">
                <a16:creationId xmlns:a16="http://schemas.microsoft.com/office/drawing/2014/main" id="{BD86D9B9-973D-EDFC-963A-7D10D543C03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3934" b="63483"/>
          <a:stretch/>
        </p:blipFill>
        <p:spPr bwMode="auto">
          <a:xfrm>
            <a:off x="343649" y="3018577"/>
            <a:ext cx="2376487" cy="116153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No description available.">
            <a:extLst>
              <a:ext uri="{FF2B5EF4-FFF2-40B4-BE49-F238E27FC236}">
                <a16:creationId xmlns:a16="http://schemas.microsoft.com/office/drawing/2014/main" id="{3AC1270F-8D12-2176-EB12-C72A2070C14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8815" b="14315"/>
          <a:stretch/>
        </p:blipFill>
        <p:spPr bwMode="auto">
          <a:xfrm>
            <a:off x="4276782" y="3257483"/>
            <a:ext cx="1090183" cy="157783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87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052"/>
                                        </p:tgtEl>
                                        <p:attrNameLst>
                                          <p:attrName>style.visibility</p:attrName>
                                        </p:attrNameLst>
                                      </p:cBhvr>
                                      <p:to>
                                        <p:strVal val="visible"/>
                                      </p:to>
                                    </p:set>
                                    <p:anim calcmode="lin" valueType="num">
                                      <p:cBhvr additive="base">
                                        <p:cTn id="26" dur="500" fill="hold"/>
                                        <p:tgtEl>
                                          <p:spTgt spid="2052"/>
                                        </p:tgtEl>
                                        <p:attrNameLst>
                                          <p:attrName>ppt_x</p:attrName>
                                        </p:attrNameLst>
                                      </p:cBhvr>
                                      <p:tavLst>
                                        <p:tav tm="0">
                                          <p:val>
                                            <p:strVal val="#ppt_x"/>
                                          </p:val>
                                        </p:tav>
                                        <p:tav tm="100000">
                                          <p:val>
                                            <p:strVal val="#ppt_x"/>
                                          </p:val>
                                        </p:tav>
                                      </p:tavLst>
                                    </p:anim>
                                    <p:anim calcmode="lin" valueType="num">
                                      <p:cBhvr additive="base">
                                        <p:cTn id="27"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CC5677-0D4D-3D14-26FA-B2EFBAF8772C}"/>
              </a:ext>
            </a:extLst>
          </p:cNvPr>
          <p:cNvSpPr>
            <a:spLocks noGrp="1"/>
          </p:cNvSpPr>
          <p:nvPr>
            <p:ph type="title"/>
          </p:nvPr>
        </p:nvSpPr>
        <p:spPr/>
        <p:txBody>
          <a:bodyPr/>
          <a:lstStyle/>
          <a:p>
            <a:r>
              <a:rPr lang="nb-NO" dirty="0"/>
              <a:t>7. Mulighet for et verdiskapende styret?</a:t>
            </a:r>
          </a:p>
        </p:txBody>
      </p:sp>
      <p:sp>
        <p:nvSpPr>
          <p:cNvPr id="4" name="Plassholder for lysbildenummer 3">
            <a:extLst>
              <a:ext uri="{FF2B5EF4-FFF2-40B4-BE49-F238E27FC236}">
                <a16:creationId xmlns:a16="http://schemas.microsoft.com/office/drawing/2014/main" id="{2BF31767-86C6-8261-EE15-6B5DAC92496A}"/>
              </a:ext>
            </a:extLst>
          </p:cNvPr>
          <p:cNvSpPr>
            <a:spLocks noGrp="1"/>
          </p:cNvSpPr>
          <p:nvPr>
            <p:ph type="sldNum" sz="quarter" idx="12"/>
          </p:nvPr>
        </p:nvSpPr>
        <p:spPr/>
        <p:txBody>
          <a:bodyPr/>
          <a:lstStyle/>
          <a:p>
            <a:fld id="{28385D78-4187-AD4C-B928-A8579EE9A756}" type="slidenum">
              <a:rPr lang="nb-NO" smtClean="0"/>
              <a:t>16</a:t>
            </a:fld>
            <a:endParaRPr lang="nb-NO"/>
          </a:p>
        </p:txBody>
      </p:sp>
      <p:pic>
        <p:nvPicPr>
          <p:cNvPr id="1026" name="Picture 2" descr="No description available.">
            <a:extLst>
              <a:ext uri="{FF2B5EF4-FFF2-40B4-BE49-F238E27FC236}">
                <a16:creationId xmlns:a16="http://schemas.microsoft.com/office/drawing/2014/main" id="{D096F140-B319-417E-6780-75358BB564E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40290" b="15763"/>
          <a:stretch/>
        </p:blipFill>
        <p:spPr bwMode="auto">
          <a:xfrm>
            <a:off x="1119224" y="1142747"/>
            <a:ext cx="6702123" cy="3602517"/>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a:extLst>
              <a:ext uri="{FF2B5EF4-FFF2-40B4-BE49-F238E27FC236}">
                <a16:creationId xmlns:a16="http://schemas.microsoft.com/office/drawing/2014/main" id="{CFCA1838-441C-8B42-3AC3-79BC06932994}"/>
              </a:ext>
            </a:extLst>
          </p:cNvPr>
          <p:cNvSpPr txBox="1"/>
          <p:nvPr/>
        </p:nvSpPr>
        <p:spPr>
          <a:xfrm>
            <a:off x="5954234" y="4745264"/>
            <a:ext cx="3071946" cy="369332"/>
          </a:xfrm>
          <a:prstGeom prst="rect">
            <a:avLst/>
          </a:prstGeom>
          <a:noFill/>
        </p:spPr>
        <p:txBody>
          <a:bodyPr wrap="square" rtlCol="0">
            <a:spAutoFit/>
          </a:bodyPr>
          <a:lstStyle/>
          <a:p>
            <a:r>
              <a:rPr lang="nb-NO" dirty="0"/>
              <a:t>(Huse, 2011 i Solberg, 2021)</a:t>
            </a:r>
          </a:p>
        </p:txBody>
      </p:sp>
    </p:spTree>
    <p:extLst>
      <p:ext uri="{BB962C8B-B14F-4D97-AF65-F5344CB8AC3E}">
        <p14:creationId xmlns:p14="http://schemas.microsoft.com/office/powerpoint/2010/main" val="145967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596" y="297826"/>
            <a:ext cx="7259934" cy="439974"/>
          </a:xfrm>
        </p:spPr>
        <p:txBody>
          <a:bodyPr>
            <a:normAutofit fontScale="90000"/>
          </a:bodyPr>
          <a:lstStyle/>
          <a:p>
            <a:pPr>
              <a:defRPr/>
            </a:pPr>
            <a:r>
              <a:rPr lang="nb-NO" sz="2400" i="0" dirty="0">
                <a:solidFill>
                  <a:srgbClr val="050505"/>
                </a:solidFill>
                <a:effectLst/>
                <a:latin typeface="Times New Roman" panose="02020603050405020304" pitchFamily="18" charset="0"/>
                <a:cs typeface="Times New Roman" panose="02020603050405020304" pitchFamily="18" charset="0"/>
              </a:rPr>
              <a:t>Hva har vi lært fra kvotering i ASA selskapene, 20 år etter?</a:t>
            </a:r>
            <a:endParaRPr lang="en-GB" sz="2025" dirty="0">
              <a:latin typeface="Times New Roman" panose="02020603050405020304" pitchFamily="18" charset="0"/>
              <a:cs typeface="Times New Roman" panose="02020603050405020304" pitchFamily="18" charset="0"/>
            </a:endParaRPr>
          </a:p>
        </p:txBody>
      </p:sp>
      <p:sp>
        <p:nvSpPr>
          <p:cNvPr id="70658" name="Content Placeholder 2"/>
          <p:cNvSpPr>
            <a:spLocks noGrp="1"/>
          </p:cNvSpPr>
          <p:nvPr>
            <p:ph idx="1"/>
          </p:nvPr>
        </p:nvSpPr>
        <p:spPr>
          <a:xfrm>
            <a:off x="387730" y="805240"/>
            <a:ext cx="8112162" cy="4074670"/>
          </a:xfrm>
          <a:prstGeom prst="rect">
            <a:avLst/>
          </a:prstGeom>
        </p:spPr>
        <p:txBody>
          <a:bodyPr>
            <a:normAutofit fontScale="92500" lnSpcReduction="10000"/>
          </a:bodyPr>
          <a:lstStyle/>
          <a:p>
            <a:pPr lvl="1">
              <a:buFont typeface="Arial" panose="020B0604020202020204" pitchFamily="34" charset="0"/>
              <a:buChar char="•"/>
            </a:pPr>
            <a:endParaRPr lang="nb-NO" dirty="0"/>
          </a:p>
          <a:p>
            <a:pPr lvl="1">
              <a:buFont typeface="Arial" panose="020B0604020202020204" pitchFamily="34" charset="0"/>
              <a:buChar char="•"/>
            </a:pPr>
            <a:r>
              <a:rPr lang="nb-NO" sz="1900" dirty="0">
                <a:latin typeface="Times New Roman" panose="02020603050405020304" pitchFamily="18" charset="0"/>
                <a:cs typeface="Times New Roman" panose="02020603050405020304" pitchFamily="18" charset="0"/>
              </a:rPr>
              <a:t>Kvotering i styrer blir sett på som en suksess </a:t>
            </a:r>
          </a:p>
          <a:p>
            <a:pPr lvl="1">
              <a:buFont typeface="Arial" panose="020B0604020202020204" pitchFamily="34" charset="0"/>
              <a:buChar char="•"/>
            </a:pPr>
            <a:r>
              <a:rPr lang="nb-NO" sz="1900" dirty="0">
                <a:latin typeface="Times New Roman" panose="02020603050405020304" pitchFamily="18" charset="0"/>
                <a:cs typeface="Times New Roman" panose="02020603050405020304" pitchFamily="18" charset="0"/>
              </a:rPr>
              <a:t>Det fantes nok kvinner</a:t>
            </a:r>
          </a:p>
          <a:p>
            <a:pPr lvl="1">
              <a:buFont typeface="Arial" panose="020B0604020202020204" pitchFamily="34" charset="0"/>
              <a:buChar char="•"/>
            </a:pPr>
            <a:r>
              <a:rPr lang="nb-NO" sz="1900" dirty="0">
                <a:latin typeface="Times New Roman" panose="02020603050405020304" pitchFamily="18" charset="0"/>
                <a:cs typeface="Times New Roman" panose="02020603050405020304" pitchFamily="18" charset="0"/>
              </a:rPr>
              <a:t>Profesjonalisert rekrutteringsprosessen </a:t>
            </a:r>
          </a:p>
          <a:p>
            <a:pPr lvl="2">
              <a:buFont typeface="Wingdings" panose="05000000000000000000" pitchFamily="2" charset="2"/>
              <a:buChar char="ü"/>
            </a:pPr>
            <a:r>
              <a:rPr lang="nb-NO" sz="1900" dirty="0">
                <a:latin typeface="Times New Roman" panose="02020603050405020304" pitchFamily="18" charset="0"/>
                <a:cs typeface="Times New Roman" panose="02020603050405020304" pitchFamily="18" charset="0"/>
              </a:rPr>
              <a:t>Mer bruk av rekrutteringsselskaper</a:t>
            </a:r>
          </a:p>
          <a:p>
            <a:pPr lvl="2">
              <a:buFont typeface="Wingdings" panose="05000000000000000000" pitchFamily="2" charset="2"/>
              <a:buChar char="ü"/>
            </a:pPr>
            <a:r>
              <a:rPr lang="nb-NO" sz="1900" dirty="0">
                <a:latin typeface="Times New Roman" panose="02020603050405020304" pitchFamily="18" charset="0"/>
                <a:cs typeface="Times New Roman" panose="02020603050405020304" pitchFamily="18" charset="0"/>
              </a:rPr>
              <a:t>Mer bruk av styreevalueringer</a:t>
            </a:r>
          </a:p>
          <a:p>
            <a:pPr lvl="1">
              <a:buFont typeface="Arial" panose="020B0604020202020204" pitchFamily="34" charset="0"/>
              <a:buChar char="•"/>
            </a:pPr>
            <a:r>
              <a:rPr lang="nb-NO" sz="1900" dirty="0">
                <a:latin typeface="Times New Roman" panose="02020603050405020304" pitchFamily="18" charset="0"/>
                <a:cs typeface="Times New Roman" panose="02020603050405020304" pitchFamily="18" charset="0"/>
              </a:rPr>
              <a:t>Revurdering: Erfaring, kompetanse OG potensial </a:t>
            </a:r>
          </a:p>
          <a:p>
            <a:pPr lvl="1">
              <a:buFont typeface="Arial" panose="020B0604020202020204" pitchFamily="34" charset="0"/>
              <a:buChar char="•"/>
            </a:pPr>
            <a:r>
              <a:rPr lang="nb-NO" sz="1900" dirty="0">
                <a:latin typeface="Times New Roman" panose="02020603050405020304" pitchFamily="18" charset="0"/>
                <a:cs typeface="Times New Roman" panose="02020603050405020304" pitchFamily="18" charset="0"/>
              </a:rPr>
              <a:t>Liten «dominoeffektene» utover styrerommet: en suksess/likestillings silo</a:t>
            </a:r>
          </a:p>
          <a:p>
            <a:pPr lvl="1">
              <a:buFont typeface="Arial" panose="020B0604020202020204" pitchFamily="34" charset="0"/>
              <a:buChar char="•"/>
            </a:pPr>
            <a:endParaRPr lang="nb-NO" sz="1900" dirty="0">
              <a:latin typeface="Times New Roman" panose="02020603050405020304" pitchFamily="18" charset="0"/>
              <a:cs typeface="Times New Roman" panose="02020603050405020304" pitchFamily="18" charset="0"/>
            </a:endParaRPr>
          </a:p>
          <a:p>
            <a:pPr marL="244475" lvl="1" indent="0">
              <a:buNone/>
            </a:pPr>
            <a:r>
              <a:rPr lang="nb-NO" sz="1900" i="1" kern="0" dirty="0">
                <a:latin typeface="Times New Roman" panose="02020603050405020304" pitchFamily="18" charset="0"/>
                <a:ea typeface="Calibri" panose="020F0502020204030204" pitchFamily="34" charset="0"/>
                <a:cs typeface="Times New Roman" panose="02020603050405020304" pitchFamily="18" charset="0"/>
              </a:rPr>
              <a:t>«Med kvoteringsloven for AS-styrer starter et nytt kapittel i norsk likestillingspolitikk» (Vestre, 2023</a:t>
            </a:r>
            <a:r>
              <a:rPr lang="nb-NO" sz="1900" kern="0" dirty="0">
                <a:latin typeface="Times New Roman" panose="02020603050405020304" pitchFamily="18" charset="0"/>
                <a:ea typeface="Calibri" panose="020F0502020204030204" pitchFamily="34" charset="0"/>
                <a:cs typeface="Times New Roman" panose="02020603050405020304" pitchFamily="18" charset="0"/>
              </a:rPr>
              <a:t>)</a:t>
            </a:r>
          </a:p>
          <a:p>
            <a:pPr lvl="2">
              <a:buFont typeface="Arial" panose="020B0604020202020204" pitchFamily="34" charset="0"/>
              <a:buChar char="•"/>
            </a:pPr>
            <a:r>
              <a:rPr lang="nb-NO" sz="1900" kern="0" dirty="0">
                <a:latin typeface="Times New Roman" panose="02020603050405020304" pitchFamily="18" charset="0"/>
                <a:ea typeface="Calibri" panose="020F0502020204030204" pitchFamily="34" charset="0"/>
                <a:cs typeface="Times New Roman" panose="02020603050405020304" pitchFamily="18" charset="0"/>
              </a:rPr>
              <a:t>Organisasjon</a:t>
            </a:r>
          </a:p>
          <a:p>
            <a:pPr lvl="2">
              <a:buFont typeface="Arial" panose="020B0604020202020204" pitchFamily="34" charset="0"/>
              <a:buChar char="•"/>
            </a:pPr>
            <a:r>
              <a:rPr lang="nb-NO" sz="1900" kern="0" dirty="0">
                <a:latin typeface="Times New Roman" panose="02020603050405020304" pitchFamily="18" charset="0"/>
                <a:ea typeface="Calibri" panose="020F0502020204030204" pitchFamily="34" charset="0"/>
                <a:cs typeface="Times New Roman" panose="02020603050405020304" pitchFamily="18" charset="0"/>
              </a:rPr>
              <a:t>Styrer</a:t>
            </a:r>
          </a:p>
          <a:p>
            <a:pPr lvl="1">
              <a:buFont typeface="Arial" panose="020B0604020202020204" pitchFamily="34" charset="0"/>
              <a:buChar char="•"/>
            </a:pPr>
            <a:endParaRPr lang="nb-NO" dirty="0"/>
          </a:p>
          <a:p>
            <a:endParaRPr lang="en-GB" sz="1350" dirty="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6756" y="468674"/>
            <a:ext cx="1238921" cy="9287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descr="No description available.">
            <a:extLst>
              <a:ext uri="{FF2B5EF4-FFF2-40B4-BE49-F238E27FC236}">
                <a16:creationId xmlns:a16="http://schemas.microsoft.com/office/drawing/2014/main" id="{A32C6E14-5CC5-EADC-34F8-97FD15B4DD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693" t="40290" r="21513" b="23465"/>
          <a:stretch/>
        </p:blipFill>
        <p:spPr bwMode="auto">
          <a:xfrm>
            <a:off x="7106093" y="3594571"/>
            <a:ext cx="1733107" cy="1352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02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658">
                                            <p:txEl>
                                              <p:pRg st="9" end="9"/>
                                            </p:txEl>
                                          </p:spTgt>
                                        </p:tgtEl>
                                        <p:attrNameLst>
                                          <p:attrName>style.visibility</p:attrName>
                                        </p:attrNameLst>
                                      </p:cBhvr>
                                      <p:to>
                                        <p:strVal val="visible"/>
                                      </p:to>
                                    </p:set>
                                    <p:anim calcmode="lin" valueType="num">
                                      <p:cBhvr additive="base">
                                        <p:cTn id="7" dur="500" fill="hold"/>
                                        <p:tgtEl>
                                          <p:spTgt spid="70658">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65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0658">
                                            <p:txEl>
                                              <p:pRg st="10" end="10"/>
                                            </p:txEl>
                                          </p:spTgt>
                                        </p:tgtEl>
                                        <p:attrNameLst>
                                          <p:attrName>style.visibility</p:attrName>
                                        </p:attrNameLst>
                                      </p:cBhvr>
                                      <p:to>
                                        <p:strVal val="visible"/>
                                      </p:to>
                                    </p:set>
                                    <p:anim calcmode="lin" valueType="num">
                                      <p:cBhvr additive="base">
                                        <p:cTn id="13" dur="500" fill="hold"/>
                                        <p:tgtEl>
                                          <p:spTgt spid="70658">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06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0658">
                                            <p:txEl>
                                              <p:pRg st="11" end="11"/>
                                            </p:txEl>
                                          </p:spTgt>
                                        </p:tgtEl>
                                        <p:attrNameLst>
                                          <p:attrName>style.visibility</p:attrName>
                                        </p:attrNameLst>
                                      </p:cBhvr>
                                      <p:to>
                                        <p:strVal val="visible"/>
                                      </p:to>
                                    </p:set>
                                    <p:anim calcmode="lin" valueType="num">
                                      <p:cBhvr additive="base">
                                        <p:cTn id="19" dur="500" fill="hold"/>
                                        <p:tgtEl>
                                          <p:spTgt spid="70658">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65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descr="Et bilde som inneholder tekst, Menneskeansikt, skjermbilde, person&#10;&#10;Automatisk generert beskrivelse">
            <a:extLst>
              <a:ext uri="{FF2B5EF4-FFF2-40B4-BE49-F238E27FC236}">
                <a16:creationId xmlns:a16="http://schemas.microsoft.com/office/drawing/2014/main" id="{D000C150-B385-E46D-C828-3E87A6E2488D}"/>
              </a:ext>
            </a:extLst>
          </p:cNvPr>
          <p:cNvPicPr>
            <a:picLocks noGrp="1" noChangeAspect="1"/>
          </p:cNvPicPr>
          <p:nvPr>
            <p:ph idx="1"/>
          </p:nvPr>
        </p:nvPicPr>
        <p:blipFill rotWithShape="1">
          <a:blip r:embed="rId3"/>
          <a:srcRect l="24338" t="12466" r="29329" b="12896"/>
          <a:stretch/>
        </p:blipFill>
        <p:spPr>
          <a:xfrm>
            <a:off x="195792" y="230987"/>
            <a:ext cx="4376208" cy="4464698"/>
          </a:xfrm>
          <a:noFill/>
        </p:spPr>
      </p:pic>
      <p:sp>
        <p:nvSpPr>
          <p:cNvPr id="4" name="Plassholder for lysbildenummer 3">
            <a:extLst>
              <a:ext uri="{FF2B5EF4-FFF2-40B4-BE49-F238E27FC236}">
                <a16:creationId xmlns:a16="http://schemas.microsoft.com/office/drawing/2014/main" id="{EDDF97A3-448F-E4C9-DA06-A2DA026B6B43}"/>
              </a:ext>
            </a:extLst>
          </p:cNvPr>
          <p:cNvSpPr>
            <a:spLocks noGrp="1"/>
          </p:cNvSpPr>
          <p:nvPr>
            <p:ph type="sldNum" sz="quarter" idx="12"/>
          </p:nvPr>
        </p:nvSpPr>
        <p:spPr>
          <a:xfrm>
            <a:off x="6851560" y="4834789"/>
            <a:ext cx="2133600" cy="159616"/>
          </a:xfrm>
        </p:spPr>
        <p:txBody>
          <a:bodyPr anchor="ctr">
            <a:normAutofit/>
          </a:bodyPr>
          <a:lstStyle/>
          <a:p>
            <a:pPr>
              <a:spcAft>
                <a:spcPts val="600"/>
              </a:spcAft>
            </a:pPr>
            <a:fld id="{28385D78-4187-AD4C-B928-A8579EE9A756}" type="slidenum">
              <a:rPr lang="nb-NO" smtClean="0"/>
              <a:pPr>
                <a:spcAft>
                  <a:spcPts val="600"/>
                </a:spcAft>
              </a:pPr>
              <a:t>18</a:t>
            </a:fld>
            <a:endParaRPr lang="nb-NO"/>
          </a:p>
        </p:txBody>
      </p:sp>
      <p:sp>
        <p:nvSpPr>
          <p:cNvPr id="3" name="Plassholder for innhold 2">
            <a:extLst>
              <a:ext uri="{FF2B5EF4-FFF2-40B4-BE49-F238E27FC236}">
                <a16:creationId xmlns:a16="http://schemas.microsoft.com/office/drawing/2014/main" id="{850170A6-4572-FA77-946D-4568D7886292}"/>
              </a:ext>
            </a:extLst>
          </p:cNvPr>
          <p:cNvSpPr>
            <a:spLocks noGrp="1"/>
          </p:cNvSpPr>
          <p:nvPr>
            <p:ph sz="quarter" idx="13"/>
          </p:nvPr>
        </p:nvSpPr>
        <p:spPr>
          <a:xfrm>
            <a:off x="5156110" y="230987"/>
            <a:ext cx="3829050" cy="4530585"/>
          </a:xfrm>
        </p:spPr>
        <p:txBody>
          <a:bodyPr>
            <a:normAutofit lnSpcReduction="10000"/>
          </a:bodyPr>
          <a:lstStyle/>
          <a:p>
            <a:pPr>
              <a:lnSpc>
                <a:spcPct val="90000"/>
              </a:lnSpc>
            </a:pPr>
            <a:r>
              <a:rPr lang="nb-NO" sz="1300" b="1" u="sng" dirty="0"/>
              <a:t>Åtte sentrale spørsmål:</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Hvilke oppgaver har styret?</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Hva er et effektivt styre?</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Hvordan påvirker interne prosesser i styret dets effektivitet?</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Hvordan navigerer styret sin virksomhet mellom eksterne interessenter,     og hvilke av disse er viktigst?</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Hvilke situasjonsbestemte forhold er viktigst for styrets effektivitet?</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 Hva karakteriserer kompetent styrearbeid?</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Hvilken kompetanse trenger styrer? (optimal styresammensetning?)</a:t>
            </a:r>
          </a:p>
          <a:p>
            <a:pPr marL="285750" indent="-285750">
              <a:lnSpc>
                <a:spcPct val="90000"/>
              </a:lnSpc>
              <a:buFont typeface="Arial" panose="020B0604020202020204" pitchFamily="34" charset="0"/>
              <a:buChar char="•"/>
            </a:pPr>
            <a:endParaRPr lang="nb-NO" sz="1300" dirty="0"/>
          </a:p>
          <a:p>
            <a:pPr marL="285750" indent="-285750">
              <a:lnSpc>
                <a:spcPct val="90000"/>
              </a:lnSpc>
              <a:buFont typeface="Arial" panose="020B0604020202020204" pitchFamily="34" charset="0"/>
              <a:buChar char="•"/>
            </a:pPr>
            <a:r>
              <a:rPr lang="nb-NO" sz="1300" dirty="0"/>
              <a:t>Hvordan kan styrer bidra til økonomisk og ikke-økonomisk verdiskaping?</a:t>
            </a:r>
          </a:p>
        </p:txBody>
      </p:sp>
      <p:sp>
        <p:nvSpPr>
          <p:cNvPr id="10" name="TekstSylinder 9">
            <a:extLst>
              <a:ext uri="{FF2B5EF4-FFF2-40B4-BE49-F238E27FC236}">
                <a16:creationId xmlns:a16="http://schemas.microsoft.com/office/drawing/2014/main" id="{0455CC62-5F88-7123-3EFF-194EA2AC5D83}"/>
              </a:ext>
            </a:extLst>
          </p:cNvPr>
          <p:cNvSpPr txBox="1"/>
          <p:nvPr/>
        </p:nvSpPr>
        <p:spPr>
          <a:xfrm>
            <a:off x="2202873" y="4620125"/>
            <a:ext cx="6941127" cy="584775"/>
          </a:xfrm>
          <a:prstGeom prst="rect">
            <a:avLst/>
          </a:prstGeom>
          <a:noFill/>
        </p:spPr>
        <p:txBody>
          <a:bodyPr wrap="square" rtlCol="0">
            <a:spAutoFit/>
          </a:bodyPr>
          <a:lstStyle/>
          <a:p>
            <a:r>
              <a:rPr lang="nb-NO" sz="1600" dirty="0"/>
              <a:t>(https://www.usn.no/studier/kompetent-styrearbeid/prosesser-mot-verdiskaping)</a:t>
            </a:r>
          </a:p>
        </p:txBody>
      </p:sp>
    </p:spTree>
    <p:extLst>
      <p:ext uri="{BB962C8B-B14F-4D97-AF65-F5344CB8AC3E}">
        <p14:creationId xmlns:p14="http://schemas.microsoft.com/office/powerpoint/2010/main" val="1193987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CDF70794-CC35-199B-7BAE-4FD0C42819C2}"/>
              </a:ext>
            </a:extLst>
          </p:cNvPr>
          <p:cNvSpPr>
            <a:spLocks noGrp="1"/>
          </p:cNvSpPr>
          <p:nvPr>
            <p:ph type="sldNum" sz="quarter" idx="12"/>
          </p:nvPr>
        </p:nvSpPr>
        <p:spPr/>
        <p:txBody>
          <a:bodyPr/>
          <a:lstStyle/>
          <a:p>
            <a:fld id="{28385D78-4187-AD4C-B928-A8579EE9A756}" type="slidenum">
              <a:rPr lang="nb-NO" smtClean="0"/>
              <a:t>19</a:t>
            </a:fld>
            <a:endParaRPr lang="nb-NO"/>
          </a:p>
        </p:txBody>
      </p:sp>
      <p:pic>
        <p:nvPicPr>
          <p:cNvPr id="6" name="Plassholder for innhold 5" descr="Et bilde som inneholder tekst, skjermbilde, Menneskeansikt, Nettsted&#10;&#10;Automatisk generert beskrivelse">
            <a:extLst>
              <a:ext uri="{FF2B5EF4-FFF2-40B4-BE49-F238E27FC236}">
                <a16:creationId xmlns:a16="http://schemas.microsoft.com/office/drawing/2014/main" id="{C59ABD60-72B8-02D1-1DAE-49B50373EEFA}"/>
              </a:ext>
            </a:extLst>
          </p:cNvPr>
          <p:cNvPicPr>
            <a:picLocks noGrp="1" noChangeAspect="1"/>
          </p:cNvPicPr>
          <p:nvPr>
            <p:ph idx="4294967295"/>
          </p:nvPr>
        </p:nvPicPr>
        <p:blipFill rotWithShape="1">
          <a:blip r:embed="rId3"/>
          <a:srcRect l="28505" t="11586" r="34144" b="18464"/>
          <a:stretch/>
        </p:blipFill>
        <p:spPr>
          <a:xfrm>
            <a:off x="402735" y="600777"/>
            <a:ext cx="3814763" cy="3776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Bilde 7" descr="Et bilde som inneholder tekst, skjermbilde, programvare, display&#10;&#10;Automatisk generert beskrivelse">
            <a:extLst>
              <a:ext uri="{FF2B5EF4-FFF2-40B4-BE49-F238E27FC236}">
                <a16:creationId xmlns:a16="http://schemas.microsoft.com/office/drawing/2014/main" id="{C735301B-AD07-0802-2E3B-065607AF6D33}"/>
              </a:ext>
            </a:extLst>
          </p:cNvPr>
          <p:cNvPicPr>
            <a:picLocks noChangeAspect="1"/>
          </p:cNvPicPr>
          <p:nvPr/>
        </p:nvPicPr>
        <p:blipFill rotWithShape="1">
          <a:blip r:embed="rId4"/>
          <a:srcRect l="26990" t="24009" r="45051" b="28701"/>
          <a:stretch/>
        </p:blipFill>
        <p:spPr>
          <a:xfrm>
            <a:off x="5024533" y="600777"/>
            <a:ext cx="3265716" cy="37752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kstSylinder 9">
            <a:extLst>
              <a:ext uri="{FF2B5EF4-FFF2-40B4-BE49-F238E27FC236}">
                <a16:creationId xmlns:a16="http://schemas.microsoft.com/office/drawing/2014/main" id="{D4578745-D765-6EDF-305E-071EDEB17C08}"/>
              </a:ext>
            </a:extLst>
          </p:cNvPr>
          <p:cNvSpPr txBox="1"/>
          <p:nvPr/>
        </p:nvSpPr>
        <p:spPr>
          <a:xfrm>
            <a:off x="4565560" y="4634734"/>
            <a:ext cx="4572000" cy="400110"/>
          </a:xfrm>
          <a:prstGeom prst="rect">
            <a:avLst/>
          </a:prstGeom>
          <a:noFill/>
        </p:spPr>
        <p:txBody>
          <a:bodyPr wrap="square">
            <a:spAutoFit/>
          </a:bodyPr>
          <a:lstStyle/>
          <a:p>
            <a:r>
              <a:rPr lang="nb-NO" sz="1000" dirty="0"/>
              <a:t>(https://www.usn.no/forskning/forskningsgrupper-og-senter/okonomi-ledelse-og-regulering/selskapsstyring-styrearbeid-og-toppledelse/)</a:t>
            </a:r>
          </a:p>
        </p:txBody>
      </p:sp>
    </p:spTree>
    <p:extLst>
      <p:ext uri="{BB962C8B-B14F-4D97-AF65-F5344CB8AC3E}">
        <p14:creationId xmlns:p14="http://schemas.microsoft.com/office/powerpoint/2010/main" val="3930399516"/>
      </p:ext>
    </p:extLst>
  </p:cSld>
  <p:clrMapOvr>
    <a:masterClrMapping/>
  </p:clrMapOvr>
</p:sld>
</file>

<file path=ppt/theme/theme1.xml><?xml version="1.0" encoding="utf-8"?>
<a:theme xmlns:a="http://schemas.openxmlformats.org/drawingml/2006/main" name="Powerpointmal -NO">
  <a:themeElements>
    <a:clrScheme name="Custom 39">
      <a:dk1>
        <a:srgbClr val="252525"/>
      </a:dk1>
      <a:lt1>
        <a:sysClr val="window" lastClr="FFFFFF"/>
      </a:lt1>
      <a:dk2>
        <a:srgbClr val="7E9492"/>
      </a:dk2>
      <a:lt2>
        <a:srgbClr val="D6E0E3"/>
      </a:lt2>
      <a:accent1>
        <a:srgbClr val="4B4CAD"/>
      </a:accent1>
      <a:accent2>
        <a:srgbClr val="3BAFA2"/>
      </a:accent2>
      <a:accent3>
        <a:srgbClr val="00978A"/>
      </a:accent3>
      <a:accent4>
        <a:srgbClr val="FFD240"/>
      </a:accent4>
      <a:accent5>
        <a:srgbClr val="D64349"/>
      </a:accent5>
      <a:accent6>
        <a:srgbClr val="27B2D0"/>
      </a:accent6>
      <a:hlink>
        <a:srgbClr val="005B9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FB7B0F2-CF5C-214B-A519-A9EF864571F5}" vid="{ECC5EE2D-C27E-684B-87E2-16D4FA6948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D87707E1C1BBF4A9F9DAF0006E0442C" ma:contentTypeVersion="8" ma:contentTypeDescription="Opprett et nytt dokument." ma:contentTypeScope="" ma:versionID="b2ca720620065f87ad343f0887aeb19b">
  <xsd:schema xmlns:xsd="http://www.w3.org/2001/XMLSchema" xmlns:xs="http://www.w3.org/2001/XMLSchema" xmlns:p="http://schemas.microsoft.com/office/2006/metadata/properties" xmlns:ns2="12b1ee34-34b3-4d29-b969-f7bd40eb5cee" targetNamespace="http://schemas.microsoft.com/office/2006/metadata/properties" ma:root="true" ma:fieldsID="a4f0dc16710588fc39c04a7f7d9fdbf8" ns2:_="">
    <xsd:import namespace="12b1ee34-34b3-4d29-b969-f7bd40eb5ce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b1ee34-34b3-4d29-b969-f7bd40eb5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EB98918-666F-45C8-9DE6-30BBE7040C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b1ee34-34b3-4d29-b969-f7bd40eb5c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71ECD0-6BD7-44FC-BCA1-6DF9973E498B}">
  <ds:schemaRefs>
    <ds:schemaRef ds:uri="http://schemas.microsoft.com/sharepoint/v3/contenttype/forms"/>
  </ds:schemaRefs>
</ds:datastoreItem>
</file>

<file path=customXml/itemProps3.xml><?xml version="1.0" encoding="utf-8"?>
<ds:datastoreItem xmlns:ds="http://schemas.openxmlformats.org/officeDocument/2006/customXml" ds:itemID="{D2CF1933-FEFF-436F-B39F-5A510E637A19}">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12b1ee34-34b3-4d29-b969-f7bd40eb5cee"/>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PPmal USN Handelshøyskolen</Template>
  <TotalTime>41656</TotalTime>
  <Words>666</Words>
  <Application>Microsoft Office PowerPoint</Application>
  <PresentationFormat>Skjermfremvisning (16:9)</PresentationFormat>
  <Paragraphs>130</Paragraphs>
  <Slides>19</Slides>
  <Notes>19</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19</vt:i4>
      </vt:variant>
    </vt:vector>
  </HeadingPairs>
  <TitlesOfParts>
    <vt:vector size="24" baseType="lpstr">
      <vt:lpstr>Arial</vt:lpstr>
      <vt:lpstr>Calibri</vt:lpstr>
      <vt:lpstr>Times New Roman</vt:lpstr>
      <vt:lpstr>Wingdings</vt:lpstr>
      <vt:lpstr>Powerpointmal -NO</vt:lpstr>
      <vt:lpstr>Kvotering for AS-styrer:  Hva har vi lært fra kvotering i ASA-styrer og hva bør selskaper gjøre nå?</vt:lpstr>
      <vt:lpstr> Kvoteringslov for AS selskaper, 2023</vt:lpstr>
      <vt:lpstr>Hva har vi lært etter 20 år med kvotering i ASA selskaper?</vt:lpstr>
      <vt:lpstr>1. Andel kvinner i ASA styrer økt til lovkrav </vt:lpstr>
      <vt:lpstr>2. Loven er suksessfull hvor innført: men begrenset domino-effekt på andre styreformer og toppledelsen </vt:lpstr>
      <vt:lpstr>Andel kvinner I Norske styrer (ASA og AS) 2002-2022</vt:lpstr>
      <vt:lpstr>Kjønnsfordeling i styrer og ledergruppen for de 200 største selskapene</vt:lpstr>
      <vt:lpstr>3. Noen styremedlemmer hadde mange styreverv retter etter introduksjon av loven</vt:lpstr>
      <vt:lpstr>Konsentrasjon  av kvinner blant styremedlemmer med flere verv rett etter implementeringen av kvoteringsloven</vt:lpstr>
      <vt:lpstr>Styremedlemmer med flere styreverv 2006-2016</vt:lpstr>
      <vt:lpstr>4. Mangfold blant kvinnelige styremedlemmer</vt:lpstr>
      <vt:lpstr>PowerPoint-presentasjon</vt:lpstr>
      <vt:lpstr>Grupper av kvinnelige styremedlemmer</vt:lpstr>
      <vt:lpstr>5. Profesjonalisering av rekrutering til styrer</vt:lpstr>
      <vt:lpstr>6. Snevert mangfoldsfokus i Norske styrer i internasjonal sammenheng</vt:lpstr>
      <vt:lpstr>7. Mulighet for et verdiskapende styret?</vt:lpstr>
      <vt:lpstr>Hva har vi lært fra kvotering i ASA selskapene, 20 år etter?</vt:lpstr>
      <vt:lpstr>PowerPoint-presentasjon</vt:lpstr>
      <vt:lpstr>PowerPoint-presentasjon</vt:lpstr>
    </vt:vector>
  </TitlesOfParts>
  <Company>USN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Cathrine Seierstad</dc:creator>
  <cp:lastModifiedBy>Michelle Nævra</cp:lastModifiedBy>
  <cp:revision>151</cp:revision>
  <cp:lastPrinted>2024-09-10T13:34:08Z</cp:lastPrinted>
  <dcterms:created xsi:type="dcterms:W3CDTF">2020-08-17T08:42:50Z</dcterms:created>
  <dcterms:modified xsi:type="dcterms:W3CDTF">2024-09-18T08:48:41Z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0x010100DD87707E1C1BBF4A9F9DAF0006E0442C</vt:lpwstr>
  </property>
</Properties>
</file>